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84" r:id="rId5"/>
    <p:sldId id="259" r:id="rId6"/>
    <p:sldId id="285" r:id="rId7"/>
    <p:sldId id="260" r:id="rId8"/>
    <p:sldId id="261" r:id="rId9"/>
    <p:sldId id="262" r:id="rId10"/>
    <p:sldId id="263" r:id="rId11"/>
    <p:sldId id="264" r:id="rId12"/>
    <p:sldId id="275" r:id="rId13"/>
    <p:sldId id="265" r:id="rId14"/>
    <p:sldId id="266" r:id="rId15"/>
    <p:sldId id="267" r:id="rId16"/>
    <p:sldId id="268" r:id="rId17"/>
    <p:sldId id="269" r:id="rId18"/>
    <p:sldId id="270" r:id="rId19"/>
    <p:sldId id="271" r:id="rId20"/>
    <p:sldId id="272" r:id="rId21"/>
    <p:sldId id="273" r:id="rId22"/>
    <p:sldId id="274" r:id="rId23"/>
    <p:sldId id="276" r:id="rId24"/>
    <p:sldId id="277" r:id="rId25"/>
    <p:sldId id="278" r:id="rId26"/>
    <p:sldId id="279" r:id="rId27"/>
    <p:sldId id="280" r:id="rId28"/>
    <p:sldId id="281" r:id="rId29"/>
    <p:sldId id="283" r:id="rId30"/>
    <p:sldId id="282" r:id="rId31"/>
    <p:sldId id="286" r:id="rId32"/>
    <p:sldId id="28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p:restoredTop sz="93735"/>
  </p:normalViewPr>
  <p:slideViewPr>
    <p:cSldViewPr snapToGrid="0" snapToObjects="1">
      <p:cViewPr varScale="1">
        <p:scale>
          <a:sx n="133" d="100"/>
          <a:sy n="133" d="100"/>
        </p:scale>
        <p:origin x="9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7B993-ACDC-6E4F-9F03-3889762B7197}" type="datetimeFigureOut">
              <a:t>2022/4/1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1C65-9625-AB45-A7EB-F71E6F2E1EBC}" type="slidenum">
              <a:t>‹#›</a:t>
            </a:fld>
            <a:endParaRPr kumimoji="1" lang="zh-CN" altLang="en-US"/>
          </a:p>
        </p:txBody>
      </p:sp>
    </p:spTree>
    <p:extLst>
      <p:ext uri="{BB962C8B-B14F-4D97-AF65-F5344CB8AC3E}">
        <p14:creationId xmlns:p14="http://schemas.microsoft.com/office/powerpoint/2010/main" val="972569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9221C65-9625-AB45-A7EB-F71E6F2E1EBC}" type="slidenum">
              <a:rPr lang="en-US" altLang="zh-CN"/>
              <a:t>14</a:t>
            </a:fld>
            <a:endParaRPr kumimoji="1" lang="zh-CN" altLang="en-US"/>
          </a:p>
        </p:txBody>
      </p:sp>
    </p:spTree>
    <p:extLst>
      <p:ext uri="{BB962C8B-B14F-4D97-AF65-F5344CB8AC3E}">
        <p14:creationId xmlns:p14="http://schemas.microsoft.com/office/powerpoint/2010/main" val="413389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9221C65-9625-AB45-A7EB-F71E6F2E1EBC}" type="slidenum">
              <a:t>21</a:t>
            </a:fld>
            <a:endParaRPr kumimoji="1" lang="zh-CN" altLang="en-US"/>
          </a:p>
        </p:txBody>
      </p:sp>
    </p:spTree>
    <p:extLst>
      <p:ext uri="{BB962C8B-B14F-4D97-AF65-F5344CB8AC3E}">
        <p14:creationId xmlns:p14="http://schemas.microsoft.com/office/powerpoint/2010/main" val="454165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69221C65-9625-AB45-A7EB-F71E6F2E1EBC}" type="slidenum">
              <a:t>22</a:t>
            </a:fld>
            <a:endParaRPr kumimoji="1" lang="zh-CN" altLang="en-US"/>
          </a:p>
        </p:txBody>
      </p:sp>
    </p:spTree>
    <p:extLst>
      <p:ext uri="{BB962C8B-B14F-4D97-AF65-F5344CB8AC3E}">
        <p14:creationId xmlns:p14="http://schemas.microsoft.com/office/powerpoint/2010/main" val="1257621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7BCB3-91BB-0443-BFA7-2BD069D93A3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58C5CF3-938A-B846-A0AB-F666E0954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6D09645-C70C-4042-BCA8-14AB10896AF1}"/>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5" name="页脚占位符 4">
            <a:extLst>
              <a:ext uri="{FF2B5EF4-FFF2-40B4-BE49-F238E27FC236}">
                <a16:creationId xmlns:a16="http://schemas.microsoft.com/office/drawing/2014/main" id="{97BA49A4-31BA-4244-AA6B-CCD43963E6A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D35A55-DB52-B042-B417-AFA9C531982B}"/>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4007315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17F8B-AB87-384E-B19D-B9F5269B155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ABEA319-5835-A74E-B993-E475B05588A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34C7F5C-0FB1-C64E-89EF-C88569F37BE7}"/>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5" name="页脚占位符 4">
            <a:extLst>
              <a:ext uri="{FF2B5EF4-FFF2-40B4-BE49-F238E27FC236}">
                <a16:creationId xmlns:a16="http://schemas.microsoft.com/office/drawing/2014/main" id="{B35B00A5-5BD5-4B4B-87EB-6EDC7CFC53D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7E33ECB-E5B8-3148-B60F-441BCE14C432}"/>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325558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5773D3F-4E08-EB45-81A9-9F5404F4AFB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0A565EC-53A6-5446-A9A3-1DF6C59A475B}"/>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AB4C0B1-4C5B-2647-81B4-7CDFAA7120F9}"/>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5" name="页脚占位符 4">
            <a:extLst>
              <a:ext uri="{FF2B5EF4-FFF2-40B4-BE49-F238E27FC236}">
                <a16:creationId xmlns:a16="http://schemas.microsoft.com/office/drawing/2014/main" id="{8408F747-82A8-564F-AF64-FF85C56C0A1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134AF65-AF32-264B-8F02-8E0CF39D27F2}"/>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3871547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345DF-4A71-8F43-9931-D2C44B8B01B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EB5B3C4-35FF-894B-9D78-D705A61A698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6D65AA6-4F87-1E4D-A1C8-DB634DA078BF}"/>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5" name="页脚占位符 4">
            <a:extLst>
              <a:ext uri="{FF2B5EF4-FFF2-40B4-BE49-F238E27FC236}">
                <a16:creationId xmlns:a16="http://schemas.microsoft.com/office/drawing/2014/main" id="{38BEC102-88AB-B147-9C64-1619399FCAB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D52DBFA-054A-854B-98D9-310698235CC4}"/>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2457349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16F39-FC6E-FA4D-BE8A-2AD604942D25}"/>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7E4CFFC-8983-7248-9F51-E341873FAE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51703D4-0DDA-2C48-B4AB-FE2EDF92ECE5}"/>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5" name="页脚占位符 4">
            <a:extLst>
              <a:ext uri="{FF2B5EF4-FFF2-40B4-BE49-F238E27FC236}">
                <a16:creationId xmlns:a16="http://schemas.microsoft.com/office/drawing/2014/main" id="{D8C80499-9110-5042-B556-4D96EBAA6C3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12015C0-0121-D247-AA89-59A52FD57400}"/>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2520862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D84E51-AEBB-284C-A6F3-C991438676B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EA51589-11B0-824A-9DCC-BAE02BEEA28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4C7A728-244E-CA47-BB97-245390EE899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ED713BD-DA63-F245-9EC8-DD2B05384594}"/>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6" name="页脚占位符 5">
            <a:extLst>
              <a:ext uri="{FF2B5EF4-FFF2-40B4-BE49-F238E27FC236}">
                <a16:creationId xmlns:a16="http://schemas.microsoft.com/office/drawing/2014/main" id="{2DF3A6D6-EA01-CE48-9049-0797436EDAC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14AE62E-1326-A14C-B9C4-52226E6779E5}"/>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568374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20165-AB9C-044A-ACCD-9D61D1BEE3E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B0E1064-36DF-D84A-8E14-39DFC36BA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1ACADB0-AA39-7E40-8D82-8C48E947346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EC1FF1B-18CB-8C41-8C71-3FC73388ED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FC1B97BF-3EF2-AB4C-A280-1414B83536B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EFA21BC-3FD9-D342-A0B8-0EA3577478CC}"/>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8" name="页脚占位符 7">
            <a:extLst>
              <a:ext uri="{FF2B5EF4-FFF2-40B4-BE49-F238E27FC236}">
                <a16:creationId xmlns:a16="http://schemas.microsoft.com/office/drawing/2014/main" id="{8A0FDDE8-9F9D-B848-A45D-662CB05444B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3E3B608-B836-3A41-879C-3EDB3BEC22A5}"/>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342728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9B17F5-BD88-854D-B97A-1F3C9F6B4FD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7977F9D9-C3B2-654F-88BD-C700DD23E8E7}"/>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4" name="页脚占位符 3">
            <a:extLst>
              <a:ext uri="{FF2B5EF4-FFF2-40B4-BE49-F238E27FC236}">
                <a16:creationId xmlns:a16="http://schemas.microsoft.com/office/drawing/2014/main" id="{F3AF4D6A-DAEE-CB45-B55C-EF633421150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9E30F6B6-FEBA-964F-AE4D-78F69600B3F1}"/>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2250933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5190BF-AB77-CD4E-8FD2-4A5E32D600AC}"/>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3" name="页脚占位符 2">
            <a:extLst>
              <a:ext uri="{FF2B5EF4-FFF2-40B4-BE49-F238E27FC236}">
                <a16:creationId xmlns:a16="http://schemas.microsoft.com/office/drawing/2014/main" id="{29BF4208-F07B-904E-B3D0-690DA9F0931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FDD6B6D-79C7-D142-B90C-DCFA9AF72D39}"/>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268916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03F6-0ACB-1A42-858B-77F672BB089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6DA8A0B-115E-E346-9C2C-3562657D4A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6C94BB4-0EC3-4F4A-9069-F393BB856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2078BAE-B3DF-D04D-8314-2C823A3F3154}"/>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6" name="页脚占位符 5">
            <a:extLst>
              <a:ext uri="{FF2B5EF4-FFF2-40B4-BE49-F238E27FC236}">
                <a16:creationId xmlns:a16="http://schemas.microsoft.com/office/drawing/2014/main" id="{ED6F51A7-6C2A-0A49-8706-EBB5E28B982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E66F48B-1F4E-8946-AFC4-F07C74732078}"/>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43704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9A6BC-886A-A440-950D-14CCD4391D0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9D9FDB3-0FCC-4548-8972-082DE60F5D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CB4397E8-B168-C84C-9C48-6985101912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98544D2-6FB0-3140-AC81-E35D3F3321DA}"/>
              </a:ext>
            </a:extLst>
          </p:cNvPr>
          <p:cNvSpPr>
            <a:spLocks noGrp="1"/>
          </p:cNvSpPr>
          <p:nvPr>
            <p:ph type="dt" sz="half" idx="10"/>
          </p:nvPr>
        </p:nvSpPr>
        <p:spPr/>
        <p:txBody>
          <a:bodyPr/>
          <a:lstStyle/>
          <a:p>
            <a:fld id="{12B6AA2B-3A98-DA4C-A3CC-F4C95E4C55A0}" type="datetimeFigureOut">
              <a:t>2022/4/1</a:t>
            </a:fld>
            <a:endParaRPr kumimoji="1" lang="zh-CN" altLang="en-US"/>
          </a:p>
        </p:txBody>
      </p:sp>
      <p:sp>
        <p:nvSpPr>
          <p:cNvPr id="6" name="页脚占位符 5">
            <a:extLst>
              <a:ext uri="{FF2B5EF4-FFF2-40B4-BE49-F238E27FC236}">
                <a16:creationId xmlns:a16="http://schemas.microsoft.com/office/drawing/2014/main" id="{013D0145-8977-2D41-9D6B-ACC712062F0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2316461-AD44-F34A-8415-616B5BD20966}"/>
              </a:ext>
            </a:extLst>
          </p:cNvPr>
          <p:cNvSpPr>
            <a:spLocks noGrp="1"/>
          </p:cNvSpPr>
          <p:nvPr>
            <p:ph type="sldNum" sz="quarter" idx="12"/>
          </p:nvPr>
        </p:nvSpPr>
        <p:spPr/>
        <p:txBody>
          <a:bodyPr/>
          <a:lstStyle/>
          <a:p>
            <a:fld id="{7FB06EC1-41F2-3A43-9EB9-4E2A9211D00C}" type="slidenum">
              <a:t>‹#›</a:t>
            </a:fld>
            <a:endParaRPr kumimoji="1" lang="zh-CN" altLang="en-US"/>
          </a:p>
        </p:txBody>
      </p:sp>
    </p:spTree>
    <p:extLst>
      <p:ext uri="{BB962C8B-B14F-4D97-AF65-F5344CB8AC3E}">
        <p14:creationId xmlns:p14="http://schemas.microsoft.com/office/powerpoint/2010/main" val="9577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2664AA8-6066-DC46-979A-0F627C051E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72DA168-3495-D647-934B-410E84703F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9A99027-EDB4-5D4D-A89C-4CA8F32499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B6AA2B-3A98-DA4C-A3CC-F4C95E4C55A0}" type="datetimeFigureOut">
              <a:t>2022/4/1</a:t>
            </a:fld>
            <a:endParaRPr kumimoji="1" lang="zh-CN" altLang="en-US"/>
          </a:p>
        </p:txBody>
      </p:sp>
      <p:sp>
        <p:nvSpPr>
          <p:cNvPr id="5" name="页脚占位符 4">
            <a:extLst>
              <a:ext uri="{FF2B5EF4-FFF2-40B4-BE49-F238E27FC236}">
                <a16:creationId xmlns:a16="http://schemas.microsoft.com/office/drawing/2014/main" id="{AF8FE0ED-A6B9-C941-A1F2-527C9E97FE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F2D479DE-DE01-8844-B21E-DEE85B5E4E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06EC1-41F2-3A43-9EB9-4E2A9211D00C}" type="slidenum">
              <a:t>‹#›</a:t>
            </a:fld>
            <a:endParaRPr kumimoji="1" lang="zh-CN" altLang="en-US"/>
          </a:p>
        </p:txBody>
      </p:sp>
    </p:spTree>
    <p:extLst>
      <p:ext uri="{BB962C8B-B14F-4D97-AF65-F5344CB8AC3E}">
        <p14:creationId xmlns:p14="http://schemas.microsoft.com/office/powerpoint/2010/main" val="3721369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c.biancheng.net/view/1244.html" TargetMode="External"/><Relationship Id="rId2" Type="http://schemas.openxmlformats.org/officeDocument/2006/relationships/hyperlink" Target="http://c.biancheng.net/view/1242.html"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bilibili.com/video/BV1d4411v7u7?from=search&amp;seid=12285420695924828975&amp;spm_id_from=333.337.0.0"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djh-sudo.github.io/Blog/#/OS/READM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zh.wikipedia.org/wiki/%E5%BE%AE%E6%8E%A7%E5%88%B6%E5%99%A8" TargetMode="External"/><Relationship Id="rId13" Type="http://schemas.openxmlformats.org/officeDocument/2006/relationships/image" Target="../media/image14.png"/><Relationship Id="rId3" Type="http://schemas.openxmlformats.org/officeDocument/2006/relationships/hyperlink" Target="https://zh.wikipedia.org/w/index.php?title=Micrium&amp;action=edit&amp;redlink=1" TargetMode="External"/><Relationship Id="rId7" Type="http://schemas.openxmlformats.org/officeDocument/2006/relationships/hyperlink" Target="https://zh.wikipedia.org/wiki/%E5%BE%AE%E5%A4%84%E7%90%86%E5%99%A8" TargetMode="External"/><Relationship Id="rId12" Type="http://schemas.openxmlformats.org/officeDocument/2006/relationships/hyperlink" Target="https://zh.wikipedia.org/wiki/%E8%88%AA%E7%A9%BA%E6%97%A0%E7%BA%BF%E7%94%B5%E6%8A%80%E6%9C%AF%E5%A7%94%E5%91%98%E4%BC%9A" TargetMode="Externa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zh.wikipedia.org/wiki/%E8%A3%81%E5%89%AA" TargetMode="External"/><Relationship Id="rId11" Type="http://schemas.openxmlformats.org/officeDocument/2006/relationships/hyperlink" Target="https://zh.wikipedia.org/wiki/%E7%BE%8E%E5%9B%BD%E8%81%94%E9%82%A6%E8%88%AA%E7%A9%BA%E7%AE%A1%E7%90%86%E5%B1%80" TargetMode="External"/><Relationship Id="rId5" Type="http://schemas.openxmlformats.org/officeDocument/2006/relationships/hyperlink" Target="https://zh.wikipedia.org/wiki/%E5%9B%BA%E5%8C%96" TargetMode="External"/><Relationship Id="rId15" Type="http://schemas.openxmlformats.org/officeDocument/2006/relationships/hyperlink" Target="https://github.com/chenbokaix250/ForSomeForMySelf.git" TargetMode="External"/><Relationship Id="rId10" Type="http://schemas.openxmlformats.org/officeDocument/2006/relationships/hyperlink" Target="https://zh.wikipedia.org/wiki/UCOSII#cite_note-1" TargetMode="External"/><Relationship Id="rId4" Type="http://schemas.openxmlformats.org/officeDocument/2006/relationships/hyperlink" Target="https://zh.wikipedia.org/wiki/%E7%A7%BB%E6%A4%8D_(%E8%BB%9F%E9%AB%94)" TargetMode="External"/><Relationship Id="rId9" Type="http://schemas.openxmlformats.org/officeDocument/2006/relationships/hyperlink" Target="https://zh.wikipedia.org/w/index.php?title=%E6%95%B0%E5%AD%97%E5%A4%84%E7%90%86%E8%8A%AF%E7%89%87&amp;action=edit&amp;redlink=1" TargetMode="External"/><Relationship Id="rId1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zh.wikipedia.org/wiki/%E8%A5%BF%E9%97%A8%E5%AD%90%E5%85%AC%E5%8F%B8" TargetMode="External"/><Relationship Id="rId2" Type="http://schemas.openxmlformats.org/officeDocument/2006/relationships/hyperlink" Target="https://zh.wikipedia.org/wiki/%E6%A0%87%E5%87%86" TargetMode="External"/><Relationship Id="rId1" Type="http://schemas.openxmlformats.org/officeDocument/2006/relationships/slideLayout" Target="../slideLayouts/slideLayout7.xml"/><Relationship Id="rId5" Type="http://schemas.openxmlformats.org/officeDocument/2006/relationships/hyperlink" Target="https://zh.wikipedia.org/w/index.php?title=ISO_17356&amp;action=edit&amp;redlink=1" TargetMode="External"/><Relationship Id="rId4" Type="http://schemas.openxmlformats.org/officeDocument/2006/relationships/hyperlink" Target="https://zh.wikipedia.org/wiki/%E5%8D%A1%E5%B0%94%E6%96%AF%E9%B2%81%E5%8E%84%E5%A4%A7%E5%AD%A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zh.wikipedia.org/wiki/LISP" TargetMode="External"/><Relationship Id="rId3" Type="http://schemas.openxmlformats.org/officeDocument/2006/relationships/slideLayout" Target="../slideLayouts/slideLayout7.xml"/><Relationship Id="rId7" Type="http://schemas.openxmlformats.org/officeDocument/2006/relationships/hyperlink" Target="https://zh.wikipedia.org/wiki/%E9%81%A0%E7%A8%8B%E9%81%8E%E7%A8%8B%E8%AA%BF%E7%94%A8"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zh.wikipedia.org/wiki/%E5%B0%8D%E7%AD%89%E7%B6%B2%E8%B7%AF" TargetMode="External"/><Relationship Id="rId11" Type="http://schemas.openxmlformats.org/officeDocument/2006/relationships/image" Target="../media/image16.png"/><Relationship Id="rId5" Type="http://schemas.openxmlformats.org/officeDocument/2006/relationships/hyperlink" Target="https://zh.wikipedia.org/wiki/%E4%BD%9C%E6%A5%AD%E7%B3%BB%E7%B5%B1" TargetMode="External"/><Relationship Id="rId10" Type="http://schemas.openxmlformats.org/officeDocument/2006/relationships/hyperlink" Target="https://wiki.ros.org/cn" TargetMode="External"/><Relationship Id="rId4" Type="http://schemas.openxmlformats.org/officeDocument/2006/relationships/hyperlink" Target="https://zh.wikipedia.org/wiki/%E6%A9%9F%E5%99%A8%E4%BA%BA" TargetMode="External"/><Relationship Id="rId9" Type="http://schemas.openxmlformats.org/officeDocument/2006/relationships/hyperlink" Target="https://zh.wikipedia.org/wiki/GNU_Octave"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chenbokai.icu/tech/%E8%BF%9B%E7%A8%8B%E5%92%8C%E7%BA%BF%E7%A8%8B%E5%92%8C%E5%8D%8F%E7%A8%8B%E7%9A%84%E5%8C%BA%E5%88%AB/" TargetMode="External"/><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zh.wikipedia.org/wiki/%E7%A8%8B%E5%BA%8F" TargetMode="External"/><Relationship Id="rId3" Type="http://schemas.openxmlformats.org/officeDocument/2006/relationships/hyperlink" Target="https://zh.wikipedia.org/wiki/%E8%AE%A1%E7%AE%97%E6%9C%BA%E7%A1%AC%E4%BB%B6" TargetMode="External"/><Relationship Id="rId7" Type="http://schemas.openxmlformats.org/officeDocument/2006/relationships/hyperlink" Target="https://zh.wikipedia.org/wiki/%E7%B3%BB%E7%BB%9F%E8%BD%AF%E4%BB%B6" TargetMode="External"/><Relationship Id="rId2" Type="http://schemas.openxmlformats.org/officeDocument/2006/relationships/hyperlink" Target="https://zh.wikipedia.org/wiki/%E7%94%B5%E5%AD%90%E8%AE%A1%E7%AE%97%E6%9C%BA" TargetMode="External"/><Relationship Id="rId1" Type="http://schemas.openxmlformats.org/officeDocument/2006/relationships/slideLayout" Target="../slideLayouts/slideLayout1.xml"/><Relationship Id="rId6" Type="http://schemas.openxmlformats.org/officeDocument/2006/relationships/hyperlink" Target="https://zh.wikipedia.org/wiki/%E5%AE%88%E6%8A%A4%E8%BF%9B%E7%A8%8B" TargetMode="External"/><Relationship Id="rId5" Type="http://schemas.openxmlformats.org/officeDocument/2006/relationships/hyperlink" Target="https://zh.wikipedia.org/wiki/%E8%B3%87%E6%BA%90_(%E8%A8%88%E7%AE%97%E6%A9%9F%E7%A7%91%E5%AD%B8)" TargetMode="External"/><Relationship Id="rId10" Type="http://schemas.openxmlformats.org/officeDocument/2006/relationships/image" Target="../media/image2.png"/><Relationship Id="rId4" Type="http://schemas.openxmlformats.org/officeDocument/2006/relationships/hyperlink" Target="https://zh.wikipedia.org/wiki/%E8%BD%AF%E4%BB%B6" TargetMode="External"/><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hyperlink" Target="https://learnku.com/articles/41728" TargetMode="External"/><Relationship Id="rId2" Type="http://schemas.openxmlformats.org/officeDocument/2006/relationships/hyperlink" Target="http://purecpp.org/detail?id=2199" TargetMode="Externa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2" Type="http://schemas.openxmlformats.org/officeDocument/2006/relationships/hyperlink" Target="https://www.zhihu.com/search?q=%E7%8E%8B%E5%9D%9A&amp;search_source=Entity&amp;hybrid_search_source=Entity&amp;hybrid_search_extra=%7B%22sourceType%22%3A%22answer%22%2C%22sourceId%22%3A1661527819%7D"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zh.wikipedia.org/wiki/GCC" TargetMode="External"/><Relationship Id="rId3" Type="http://schemas.openxmlformats.org/officeDocument/2006/relationships/hyperlink" Target="https://zh.wikipedia.org/wiki/Linus_Torvalds" TargetMode="External"/><Relationship Id="rId7" Type="http://schemas.openxmlformats.org/officeDocument/2006/relationships/hyperlink" Target="https://zh.wikipedia.org/wiki/%E7%BC%96%E8%AF%91%E5%99%A8" TargetMode="External"/><Relationship Id="rId2" Type="http://schemas.openxmlformats.org/officeDocument/2006/relationships/hyperlink" Target="https://zh.wikipedia.org/wiki/%E8%B5%AB%E7%88%BE%E8%BE%9B%E5%9F%BA" TargetMode="External"/><Relationship Id="rId1" Type="http://schemas.openxmlformats.org/officeDocument/2006/relationships/slideLayout" Target="../slideLayouts/slideLayout7.xml"/><Relationship Id="rId6" Type="http://schemas.openxmlformats.org/officeDocument/2006/relationships/hyperlink" Target="https://zh.wikipedia.org/wiki/Minix" TargetMode="External"/><Relationship Id="rId5" Type="http://schemas.openxmlformats.org/officeDocument/2006/relationships/hyperlink" Target="https://zh.wikipedia.org/wiki/%E8%99%9A%E6%8B%9F%E7%BB%88%E7%AB%AF" TargetMode="External"/><Relationship Id="rId4" Type="http://schemas.openxmlformats.org/officeDocument/2006/relationships/hyperlink" Target="https://zh.wikipedia.org/wiki/Linux%E5%86%85%E6%A0%B8" TargetMode="External"/><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cloud.tencent.com/developer/article/1114481"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cloud.tencent.com/developer/article/1114481"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1AFAEB-C1A1-584E-99EF-5EFD1601B586}"/>
              </a:ext>
            </a:extLst>
          </p:cNvPr>
          <p:cNvSpPr txBox="1"/>
          <p:nvPr/>
        </p:nvSpPr>
        <p:spPr>
          <a:xfrm>
            <a:off x="4539343" y="2013858"/>
            <a:ext cx="3113313" cy="400110"/>
          </a:xfrm>
          <a:prstGeom prst="rect">
            <a:avLst/>
          </a:prstGeom>
          <a:noFill/>
        </p:spPr>
        <p:txBody>
          <a:bodyPr wrap="square" rtlCol="0">
            <a:spAutoFit/>
          </a:bodyPr>
          <a:lstStyle/>
          <a:p>
            <a:r>
              <a:rPr kumimoji="1" lang="en-US" altLang="zh-CN" sz="2000"/>
              <a:t>Linux</a:t>
            </a:r>
            <a:r>
              <a:rPr kumimoji="1" lang="zh-CN" altLang="en-US" sz="2000"/>
              <a:t>系统在开发中的应用</a:t>
            </a:r>
            <a:endParaRPr kumimoji="1" lang="en-US" altLang="zh-CN" sz="2000"/>
          </a:p>
        </p:txBody>
      </p:sp>
      <p:sp>
        <p:nvSpPr>
          <p:cNvPr id="5" name="文本框 4">
            <a:extLst>
              <a:ext uri="{FF2B5EF4-FFF2-40B4-BE49-F238E27FC236}">
                <a16:creationId xmlns:a16="http://schemas.microsoft.com/office/drawing/2014/main" id="{F1A82049-C86A-E245-A0A3-BB1CAF886513}"/>
              </a:ext>
            </a:extLst>
          </p:cNvPr>
          <p:cNvSpPr txBox="1"/>
          <p:nvPr/>
        </p:nvSpPr>
        <p:spPr>
          <a:xfrm>
            <a:off x="8159211" y="4985658"/>
            <a:ext cx="1863011" cy="369332"/>
          </a:xfrm>
          <a:prstGeom prst="rect">
            <a:avLst/>
          </a:prstGeom>
          <a:noFill/>
        </p:spPr>
        <p:txBody>
          <a:bodyPr wrap="none" rtlCol="0">
            <a:spAutoFit/>
          </a:bodyPr>
          <a:lstStyle/>
          <a:p>
            <a:r>
              <a:rPr kumimoji="1" lang="zh-CN" altLang="en-US"/>
              <a:t>军品三室 陈博凯</a:t>
            </a:r>
          </a:p>
        </p:txBody>
      </p:sp>
    </p:spTree>
    <p:extLst>
      <p:ext uri="{BB962C8B-B14F-4D97-AF65-F5344CB8AC3E}">
        <p14:creationId xmlns:p14="http://schemas.microsoft.com/office/powerpoint/2010/main" val="1972255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322A609-9465-4A48-9D92-A7BE18F95549}"/>
              </a:ext>
            </a:extLst>
          </p:cNvPr>
          <p:cNvSpPr txBox="1"/>
          <p:nvPr/>
        </p:nvSpPr>
        <p:spPr>
          <a:xfrm>
            <a:off x="489857" y="405740"/>
            <a:ext cx="2719874" cy="569451"/>
          </a:xfrm>
          <a:prstGeom prst="rect">
            <a:avLst/>
          </a:prstGeom>
          <a:noFill/>
        </p:spPr>
        <p:txBody>
          <a:bodyPr wrap="square">
            <a:spAutoFit/>
          </a:bodyPr>
          <a:lstStyle/>
          <a:p>
            <a:pPr>
              <a:lnSpc>
                <a:spcPct val="200000"/>
              </a:lnSpc>
            </a:pPr>
            <a:r>
              <a:rPr kumimoji="1" lang="zh-CN" altLang="en-US"/>
              <a:t>了解</a:t>
            </a:r>
            <a:r>
              <a:rPr kumimoji="1" lang="en-US" altLang="zh-CN"/>
              <a:t>Linux</a:t>
            </a:r>
            <a:r>
              <a:rPr kumimoji="1" lang="zh-CN" altLang="en-US"/>
              <a:t>内核调度机制</a:t>
            </a:r>
            <a:endParaRPr kumimoji="1" lang="en-US" altLang="zh-CN"/>
          </a:p>
        </p:txBody>
      </p:sp>
      <p:sp>
        <p:nvSpPr>
          <p:cNvPr id="3" name="文本框 2">
            <a:extLst>
              <a:ext uri="{FF2B5EF4-FFF2-40B4-BE49-F238E27FC236}">
                <a16:creationId xmlns:a16="http://schemas.microsoft.com/office/drawing/2014/main" id="{8E2ED79B-B876-C34B-9ACB-9ABF0FBDFB21}"/>
              </a:ext>
            </a:extLst>
          </p:cNvPr>
          <p:cNvSpPr txBox="1"/>
          <p:nvPr/>
        </p:nvSpPr>
        <p:spPr>
          <a:xfrm>
            <a:off x="489857" y="1268963"/>
            <a:ext cx="8826759" cy="1754326"/>
          </a:xfrm>
          <a:prstGeom prst="rect">
            <a:avLst/>
          </a:prstGeom>
          <a:noFill/>
        </p:spPr>
        <p:txBody>
          <a:bodyPr wrap="square" rtlCol="0">
            <a:spAutoFit/>
          </a:bodyPr>
          <a:lstStyle/>
          <a:p>
            <a:r>
              <a:rPr kumimoji="1" lang="zh-CN" altLang="en-US"/>
              <a:t>内核（</a:t>
            </a:r>
            <a:r>
              <a:rPr kumimoji="1" lang="en-US" altLang="zh-CN"/>
              <a:t>kernel</a:t>
            </a:r>
            <a:r>
              <a:rPr kumimoji="1" lang="zh-CN" altLang="en-US"/>
              <a:t>）：</a:t>
            </a:r>
            <a:endParaRPr kumimoji="1" lang="en-US" altLang="zh-CN"/>
          </a:p>
          <a:p>
            <a:endParaRPr kumimoji="1" lang="en-US" altLang="zh-CN"/>
          </a:p>
          <a:p>
            <a:r>
              <a:rPr kumimoji="1" lang="en-US" altLang="zh-CN"/>
              <a:t>	</a:t>
            </a:r>
            <a:r>
              <a:rPr lang="zh-CN" altLang="en-US"/>
              <a:t>内核是硬件与软件之间的一个中间层。作用是将应用层序的请求传递给硬件，并充当底层驱动程序，对系统中的各种设备和组件进行寻址。</a:t>
            </a:r>
            <a:endParaRPr lang="en-US" altLang="zh-CN"/>
          </a:p>
          <a:p>
            <a:r>
              <a:rPr kumimoji="1" lang="en-US" altLang="zh-CN"/>
              <a:t>	</a:t>
            </a:r>
            <a:r>
              <a:rPr lang="zh-CN" altLang="en-US"/>
              <a:t>内核负责将可用的共享资源</a:t>
            </a:r>
            <a:r>
              <a:rPr lang="en-US" altLang="zh-CN"/>
              <a:t>(</a:t>
            </a:r>
            <a:r>
              <a:rPr lang="en" altLang="zh-CN"/>
              <a:t>CPU</a:t>
            </a:r>
            <a:r>
              <a:rPr lang="zh-CN" altLang="en-US"/>
              <a:t>时间、磁盘空间、网络连接等</a:t>
            </a:r>
            <a:r>
              <a:rPr lang="en-US" altLang="zh-CN"/>
              <a:t>)</a:t>
            </a:r>
            <a:r>
              <a:rPr lang="zh-CN" altLang="en-US"/>
              <a:t>分配得到各个系统进程。</a:t>
            </a:r>
            <a:endParaRPr kumimoji="1" lang="zh-CN" altLang="en-US"/>
          </a:p>
        </p:txBody>
      </p:sp>
      <p:sp>
        <p:nvSpPr>
          <p:cNvPr id="7" name="文本框 6">
            <a:extLst>
              <a:ext uri="{FF2B5EF4-FFF2-40B4-BE49-F238E27FC236}">
                <a16:creationId xmlns:a16="http://schemas.microsoft.com/office/drawing/2014/main" id="{A617D4D3-0073-C741-BC59-5BE2FBA11EFB}"/>
              </a:ext>
            </a:extLst>
          </p:cNvPr>
          <p:cNvSpPr txBox="1"/>
          <p:nvPr/>
        </p:nvSpPr>
        <p:spPr>
          <a:xfrm>
            <a:off x="489857" y="3429000"/>
            <a:ext cx="10501604" cy="1477328"/>
          </a:xfrm>
          <a:prstGeom prst="rect">
            <a:avLst/>
          </a:prstGeom>
          <a:noFill/>
        </p:spPr>
        <p:txBody>
          <a:bodyPr wrap="square" rtlCol="0">
            <a:spAutoFit/>
          </a:bodyPr>
          <a:lstStyle/>
          <a:p>
            <a:r>
              <a:rPr kumimoji="1" lang="zh-CN" altLang="en-US"/>
              <a:t>内核实现策略：</a:t>
            </a:r>
            <a:endParaRPr kumimoji="1" lang="en-US" altLang="zh-CN"/>
          </a:p>
          <a:p>
            <a:r>
              <a:rPr kumimoji="1" lang="en-US" altLang="zh-CN"/>
              <a:t>	</a:t>
            </a:r>
            <a:r>
              <a:rPr kumimoji="1" lang="zh-CN" altLang="en-US"/>
              <a:t>宏内核：内核的所有代码，包括子系统都打包到一个文件中。内核的每一个函数都可访问到所有其他部分。支持模块的动态裁剪。是</a:t>
            </a:r>
            <a:r>
              <a:rPr kumimoji="1" lang="en-US" altLang="zh-CN"/>
              <a:t>Linux</a:t>
            </a:r>
            <a:r>
              <a:rPr kumimoji="1" lang="zh-CN" altLang="en-US"/>
              <a:t>内核的策略实现。</a:t>
            </a:r>
            <a:endParaRPr kumimoji="1" lang="en-US" altLang="zh-CN"/>
          </a:p>
          <a:p>
            <a:r>
              <a:rPr kumimoji="1" lang="en-US" altLang="zh-CN"/>
              <a:t>	</a:t>
            </a:r>
            <a:r>
              <a:rPr kumimoji="1" lang="zh-CN" altLang="en-US"/>
              <a:t>微内核：最基本的功能由中央内核实现。所有其他的功能委托给独立进程，进程通过明确定义的通信接口与中心内核通信。</a:t>
            </a:r>
          </a:p>
        </p:txBody>
      </p:sp>
    </p:spTree>
    <p:extLst>
      <p:ext uri="{BB962C8B-B14F-4D97-AF65-F5344CB8AC3E}">
        <p14:creationId xmlns:p14="http://schemas.microsoft.com/office/powerpoint/2010/main" val="415445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322A609-9465-4A48-9D92-A7BE18F95549}"/>
              </a:ext>
            </a:extLst>
          </p:cNvPr>
          <p:cNvSpPr txBox="1"/>
          <p:nvPr/>
        </p:nvSpPr>
        <p:spPr>
          <a:xfrm>
            <a:off x="489857" y="405740"/>
            <a:ext cx="2719874" cy="569451"/>
          </a:xfrm>
          <a:prstGeom prst="rect">
            <a:avLst/>
          </a:prstGeom>
          <a:noFill/>
        </p:spPr>
        <p:txBody>
          <a:bodyPr wrap="square">
            <a:spAutoFit/>
          </a:bodyPr>
          <a:lstStyle/>
          <a:p>
            <a:pPr>
              <a:lnSpc>
                <a:spcPct val="200000"/>
              </a:lnSpc>
            </a:pPr>
            <a:r>
              <a:rPr kumimoji="1" lang="zh-CN" altLang="en-US"/>
              <a:t>了解</a:t>
            </a:r>
            <a:r>
              <a:rPr kumimoji="1" lang="en-US" altLang="zh-CN"/>
              <a:t>Linux</a:t>
            </a:r>
            <a:r>
              <a:rPr kumimoji="1" lang="zh-CN" altLang="en-US"/>
              <a:t>内核调度机制</a:t>
            </a:r>
            <a:endParaRPr kumimoji="1" lang="en-US" altLang="zh-CN"/>
          </a:p>
        </p:txBody>
      </p:sp>
      <p:pic>
        <p:nvPicPr>
          <p:cNvPr id="4" name="图片 3">
            <a:extLst>
              <a:ext uri="{FF2B5EF4-FFF2-40B4-BE49-F238E27FC236}">
                <a16:creationId xmlns:a16="http://schemas.microsoft.com/office/drawing/2014/main" id="{072151E1-F1FC-FE40-A1D1-9B0F90DAC151}"/>
              </a:ext>
            </a:extLst>
          </p:cNvPr>
          <p:cNvPicPr>
            <a:picLocks noChangeAspect="1"/>
          </p:cNvPicPr>
          <p:nvPr/>
        </p:nvPicPr>
        <p:blipFill>
          <a:blip r:embed="rId2"/>
          <a:stretch>
            <a:fillRect/>
          </a:stretch>
        </p:blipFill>
        <p:spPr>
          <a:xfrm>
            <a:off x="7158653" y="1803400"/>
            <a:ext cx="4368800" cy="3251200"/>
          </a:xfrm>
          <a:prstGeom prst="rect">
            <a:avLst/>
          </a:prstGeom>
        </p:spPr>
      </p:pic>
      <p:sp>
        <p:nvSpPr>
          <p:cNvPr id="8" name="文本框 7">
            <a:extLst>
              <a:ext uri="{FF2B5EF4-FFF2-40B4-BE49-F238E27FC236}">
                <a16:creationId xmlns:a16="http://schemas.microsoft.com/office/drawing/2014/main" id="{24AEBE0D-530C-E043-AE0C-713C74141980}"/>
              </a:ext>
            </a:extLst>
          </p:cNvPr>
          <p:cNvSpPr txBox="1"/>
          <p:nvPr/>
        </p:nvSpPr>
        <p:spPr>
          <a:xfrm>
            <a:off x="664547" y="1803400"/>
            <a:ext cx="6092890" cy="923330"/>
          </a:xfrm>
          <a:prstGeom prst="rect">
            <a:avLst/>
          </a:prstGeom>
          <a:noFill/>
        </p:spPr>
        <p:txBody>
          <a:bodyPr wrap="square">
            <a:spAutoFit/>
          </a:bodyPr>
          <a:lstStyle/>
          <a:p>
            <a:r>
              <a:rPr lang="en" altLang="zh-CN" b="0" i="0">
                <a:solidFill>
                  <a:srgbClr val="4D4D4D"/>
                </a:solidFill>
                <a:effectLst/>
                <a:latin typeface="-apple-system"/>
              </a:rPr>
              <a:t>Linux</a:t>
            </a:r>
            <a:r>
              <a:rPr lang="zh-CN" altLang="en-US" b="0" i="0">
                <a:solidFill>
                  <a:srgbClr val="4D4D4D"/>
                </a:solidFill>
                <a:effectLst/>
                <a:latin typeface="-apple-system"/>
              </a:rPr>
              <a:t>内核的主要组件有：系统调用接口、进程管理、内存管理、虚拟文件系统、网络堆栈、设备驱动程序、硬件架构的相关代码。</a:t>
            </a:r>
            <a:endParaRPr lang="zh-CN" altLang="en-US"/>
          </a:p>
        </p:txBody>
      </p:sp>
      <p:sp>
        <p:nvSpPr>
          <p:cNvPr id="10" name="文本框 9">
            <a:extLst>
              <a:ext uri="{FF2B5EF4-FFF2-40B4-BE49-F238E27FC236}">
                <a16:creationId xmlns:a16="http://schemas.microsoft.com/office/drawing/2014/main" id="{F0357ECD-9C48-694C-A48B-300643D6C4B0}"/>
              </a:ext>
            </a:extLst>
          </p:cNvPr>
          <p:cNvSpPr txBox="1"/>
          <p:nvPr/>
        </p:nvSpPr>
        <p:spPr>
          <a:xfrm>
            <a:off x="664547" y="3554939"/>
            <a:ext cx="6092890" cy="2542940"/>
          </a:xfrm>
          <a:prstGeom prst="rect">
            <a:avLst/>
          </a:prstGeom>
          <a:noFill/>
        </p:spPr>
        <p:txBody>
          <a:bodyPr wrap="square">
            <a:spAutoFit/>
          </a:bodyPr>
          <a:lstStyle/>
          <a:p>
            <a:pPr>
              <a:lnSpc>
                <a:spcPct val="150000"/>
              </a:lnSpc>
            </a:pPr>
            <a:r>
              <a:rPr lang="zh-CN" altLang="en-US" b="0" i="0">
                <a:solidFill>
                  <a:srgbClr val="4D4D4D"/>
                </a:solidFill>
                <a:effectLst/>
                <a:latin typeface="-apple-system"/>
              </a:rPr>
              <a:t>进程管理：进程之间有共享</a:t>
            </a:r>
            <a:r>
              <a:rPr lang="en-US" altLang="zh-CN" b="0" i="0">
                <a:solidFill>
                  <a:srgbClr val="4D4D4D"/>
                </a:solidFill>
                <a:effectLst/>
                <a:latin typeface="-apple-system"/>
              </a:rPr>
              <a:t>CPU</a:t>
            </a:r>
            <a:r>
              <a:rPr lang="zh-CN" altLang="en-US" b="0" i="0">
                <a:solidFill>
                  <a:srgbClr val="4D4D4D"/>
                </a:solidFill>
                <a:effectLst/>
                <a:latin typeface="-apple-system"/>
              </a:rPr>
              <a:t>的需求。内核通过调度算法竞争</a:t>
            </a:r>
            <a:r>
              <a:rPr lang="en-US" altLang="zh-CN" b="0" i="0">
                <a:solidFill>
                  <a:srgbClr val="4D4D4D"/>
                </a:solidFill>
                <a:effectLst/>
                <a:latin typeface="-apple-system"/>
              </a:rPr>
              <a:t>CPU</a:t>
            </a:r>
            <a:r>
              <a:rPr lang="zh-CN" altLang="en-US" b="0" i="0">
                <a:solidFill>
                  <a:srgbClr val="4D4D4D"/>
                </a:solidFill>
                <a:effectLst/>
                <a:latin typeface="-apple-system"/>
              </a:rPr>
              <a:t>，固定时间进行操作。</a:t>
            </a:r>
            <a:endParaRPr lang="en-US" altLang="zh-CN" b="0" i="0">
              <a:solidFill>
                <a:srgbClr val="4D4D4D"/>
              </a:solidFill>
              <a:effectLst/>
              <a:latin typeface="-apple-system"/>
            </a:endParaRPr>
          </a:p>
          <a:p>
            <a:pPr>
              <a:lnSpc>
                <a:spcPct val="150000"/>
              </a:lnSpc>
            </a:pPr>
            <a:r>
              <a:rPr lang="zh-CN" altLang="en-US">
                <a:solidFill>
                  <a:srgbClr val="4D4D4D"/>
                </a:solidFill>
                <a:latin typeface="-apple-system"/>
              </a:rPr>
              <a:t>内存管理：虚拟内存管理技术。建立虚拟地址和物理地址的映射，调用物理内存页。</a:t>
            </a:r>
            <a:endParaRPr lang="en-US" altLang="zh-CN">
              <a:solidFill>
                <a:srgbClr val="4D4D4D"/>
              </a:solidFill>
              <a:latin typeface="-apple-system"/>
            </a:endParaRPr>
          </a:p>
          <a:p>
            <a:pPr>
              <a:lnSpc>
                <a:spcPct val="150000"/>
              </a:lnSpc>
            </a:pPr>
            <a:r>
              <a:rPr lang="zh-CN" altLang="en-US">
                <a:solidFill>
                  <a:srgbClr val="4D4D4D"/>
                </a:solidFill>
                <a:latin typeface="-apple-system"/>
              </a:rPr>
              <a:t>设备驱动程序：能够运转特定的硬件设备，包括</a:t>
            </a:r>
            <a:r>
              <a:rPr lang="en-US" altLang="zh-CN">
                <a:solidFill>
                  <a:srgbClr val="4D4D4D"/>
                </a:solidFill>
                <a:latin typeface="-apple-system"/>
              </a:rPr>
              <a:t>Bluetooth</a:t>
            </a:r>
            <a:r>
              <a:rPr lang="zh-CN" altLang="en-US">
                <a:solidFill>
                  <a:srgbClr val="4D4D4D"/>
                </a:solidFill>
                <a:latin typeface="-apple-system"/>
              </a:rPr>
              <a:t>，</a:t>
            </a:r>
            <a:r>
              <a:rPr lang="en-US" altLang="zh-CN">
                <a:solidFill>
                  <a:srgbClr val="4D4D4D"/>
                </a:solidFill>
                <a:latin typeface="-apple-system"/>
              </a:rPr>
              <a:t>I2C</a:t>
            </a:r>
            <a:r>
              <a:rPr lang="zh-CN" altLang="en-US">
                <a:solidFill>
                  <a:srgbClr val="4D4D4D"/>
                </a:solidFill>
                <a:latin typeface="-apple-system"/>
              </a:rPr>
              <a:t>，</a:t>
            </a:r>
            <a:r>
              <a:rPr lang="en-US" altLang="zh-CN">
                <a:solidFill>
                  <a:srgbClr val="4D4D4D"/>
                </a:solidFill>
                <a:latin typeface="-apple-system"/>
              </a:rPr>
              <a:t>serial</a:t>
            </a:r>
            <a:r>
              <a:rPr lang="zh-CN" altLang="en-US">
                <a:solidFill>
                  <a:srgbClr val="4D4D4D"/>
                </a:solidFill>
                <a:latin typeface="-apple-system"/>
              </a:rPr>
              <a:t>等。</a:t>
            </a:r>
            <a:endParaRPr lang="zh-CN" altLang="en-US"/>
          </a:p>
        </p:txBody>
      </p:sp>
    </p:spTree>
    <p:extLst>
      <p:ext uri="{BB962C8B-B14F-4D97-AF65-F5344CB8AC3E}">
        <p14:creationId xmlns:p14="http://schemas.microsoft.com/office/powerpoint/2010/main" val="1879891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322A609-9465-4A48-9D92-A7BE18F95549}"/>
              </a:ext>
            </a:extLst>
          </p:cNvPr>
          <p:cNvSpPr txBox="1"/>
          <p:nvPr/>
        </p:nvSpPr>
        <p:spPr>
          <a:xfrm>
            <a:off x="489857" y="405740"/>
            <a:ext cx="2719874" cy="569451"/>
          </a:xfrm>
          <a:prstGeom prst="rect">
            <a:avLst/>
          </a:prstGeom>
          <a:noFill/>
        </p:spPr>
        <p:txBody>
          <a:bodyPr wrap="square">
            <a:spAutoFit/>
          </a:bodyPr>
          <a:lstStyle/>
          <a:p>
            <a:pPr>
              <a:lnSpc>
                <a:spcPct val="200000"/>
              </a:lnSpc>
            </a:pPr>
            <a:r>
              <a:rPr kumimoji="1" lang="zh-CN" altLang="en-US"/>
              <a:t>了解</a:t>
            </a:r>
            <a:r>
              <a:rPr kumimoji="1" lang="en-US" altLang="zh-CN"/>
              <a:t>Linux</a:t>
            </a:r>
            <a:r>
              <a:rPr kumimoji="1" lang="zh-CN" altLang="en-US"/>
              <a:t>内核调度机制</a:t>
            </a:r>
            <a:endParaRPr kumimoji="1" lang="en-US" altLang="zh-CN"/>
          </a:p>
        </p:txBody>
      </p:sp>
      <p:sp>
        <p:nvSpPr>
          <p:cNvPr id="6" name="文本框 5">
            <a:extLst>
              <a:ext uri="{FF2B5EF4-FFF2-40B4-BE49-F238E27FC236}">
                <a16:creationId xmlns:a16="http://schemas.microsoft.com/office/drawing/2014/main" id="{F115F462-779A-9244-B1EA-68B0975F3F6A}"/>
              </a:ext>
            </a:extLst>
          </p:cNvPr>
          <p:cNvSpPr txBox="1"/>
          <p:nvPr/>
        </p:nvSpPr>
        <p:spPr>
          <a:xfrm>
            <a:off x="3209731" y="405740"/>
            <a:ext cx="714997" cy="569451"/>
          </a:xfrm>
          <a:prstGeom prst="rect">
            <a:avLst/>
          </a:prstGeom>
          <a:noFill/>
        </p:spPr>
        <p:txBody>
          <a:bodyPr wrap="square">
            <a:spAutoFit/>
          </a:bodyPr>
          <a:lstStyle/>
          <a:p>
            <a:pPr>
              <a:lnSpc>
                <a:spcPct val="200000"/>
              </a:lnSpc>
            </a:pPr>
            <a:r>
              <a:rPr kumimoji="1" lang="zh-CN" altLang="en-US"/>
              <a:t>折中</a:t>
            </a:r>
            <a:endParaRPr kumimoji="1" lang="en-US" altLang="zh-CN"/>
          </a:p>
        </p:txBody>
      </p:sp>
      <p:sp>
        <p:nvSpPr>
          <p:cNvPr id="2" name="文本框 1">
            <a:extLst>
              <a:ext uri="{FF2B5EF4-FFF2-40B4-BE49-F238E27FC236}">
                <a16:creationId xmlns:a16="http://schemas.microsoft.com/office/drawing/2014/main" id="{6FF8A141-AA62-AF4A-BBA5-933F500344EB}"/>
              </a:ext>
            </a:extLst>
          </p:cNvPr>
          <p:cNvSpPr txBox="1"/>
          <p:nvPr/>
        </p:nvSpPr>
        <p:spPr>
          <a:xfrm>
            <a:off x="741872" y="1570008"/>
            <a:ext cx="2433680" cy="369332"/>
          </a:xfrm>
          <a:prstGeom prst="rect">
            <a:avLst/>
          </a:prstGeom>
          <a:noFill/>
        </p:spPr>
        <p:txBody>
          <a:bodyPr wrap="none" rtlCol="0">
            <a:spAutoFit/>
          </a:bodyPr>
          <a:lstStyle/>
          <a:p>
            <a:r>
              <a:rPr kumimoji="1" lang="zh-CN" altLang="en-US"/>
              <a:t>导弹、卫星</a:t>
            </a:r>
            <a:r>
              <a:rPr kumimoji="1" lang="en-US" altLang="zh-CN"/>
              <a:t>---</a:t>
            </a:r>
            <a:r>
              <a:rPr kumimoji="1" lang="zh-CN" altLang="en-US"/>
              <a:t>实时性</a:t>
            </a:r>
          </a:p>
        </p:txBody>
      </p:sp>
      <p:sp>
        <p:nvSpPr>
          <p:cNvPr id="9" name="文本框 8">
            <a:extLst>
              <a:ext uri="{FF2B5EF4-FFF2-40B4-BE49-F238E27FC236}">
                <a16:creationId xmlns:a16="http://schemas.microsoft.com/office/drawing/2014/main" id="{D6C024E9-A3D2-B34E-8F58-0A2EB1CFCAD0}"/>
              </a:ext>
            </a:extLst>
          </p:cNvPr>
          <p:cNvSpPr txBox="1"/>
          <p:nvPr/>
        </p:nvSpPr>
        <p:spPr>
          <a:xfrm>
            <a:off x="741872" y="2115076"/>
            <a:ext cx="2377574" cy="369332"/>
          </a:xfrm>
          <a:prstGeom prst="rect">
            <a:avLst/>
          </a:prstGeom>
          <a:noFill/>
        </p:spPr>
        <p:txBody>
          <a:bodyPr wrap="none" rtlCol="0">
            <a:spAutoFit/>
          </a:bodyPr>
          <a:lstStyle/>
          <a:p>
            <a:r>
              <a:rPr kumimoji="1" lang="zh-CN" altLang="en-US"/>
              <a:t>手机、笔记本</a:t>
            </a:r>
            <a:r>
              <a:rPr kumimoji="1" lang="en-US" altLang="zh-CN"/>
              <a:t>---</a:t>
            </a:r>
            <a:r>
              <a:rPr kumimoji="1" lang="zh-CN" altLang="en-US"/>
              <a:t>节能</a:t>
            </a:r>
          </a:p>
        </p:txBody>
      </p:sp>
      <p:sp>
        <p:nvSpPr>
          <p:cNvPr id="11" name="文本框 10">
            <a:extLst>
              <a:ext uri="{FF2B5EF4-FFF2-40B4-BE49-F238E27FC236}">
                <a16:creationId xmlns:a16="http://schemas.microsoft.com/office/drawing/2014/main" id="{090E8BB4-1463-CE43-AFD3-E06610856082}"/>
              </a:ext>
            </a:extLst>
          </p:cNvPr>
          <p:cNvSpPr txBox="1"/>
          <p:nvPr/>
        </p:nvSpPr>
        <p:spPr>
          <a:xfrm>
            <a:off x="797978" y="2706788"/>
            <a:ext cx="7534435" cy="369332"/>
          </a:xfrm>
          <a:prstGeom prst="rect">
            <a:avLst/>
          </a:prstGeom>
          <a:noFill/>
        </p:spPr>
        <p:txBody>
          <a:bodyPr wrap="none" rtlCol="0">
            <a:spAutoFit/>
          </a:bodyPr>
          <a:lstStyle/>
          <a:p>
            <a:r>
              <a:rPr kumimoji="1" lang="en-US" altLang="zh-CN"/>
              <a:t>IO</a:t>
            </a:r>
            <a:r>
              <a:rPr kumimoji="1" lang="zh-CN" altLang="en-US"/>
              <a:t>约束、</a:t>
            </a:r>
            <a:r>
              <a:rPr kumimoji="1" lang="en-US" altLang="zh-CN"/>
              <a:t>CPU</a:t>
            </a:r>
            <a:r>
              <a:rPr kumimoji="1" lang="zh-CN" altLang="en-US"/>
              <a:t>约束、前台任务、后台任务、响应时间、周转时间等等特性</a:t>
            </a:r>
          </a:p>
        </p:txBody>
      </p:sp>
      <p:sp>
        <p:nvSpPr>
          <p:cNvPr id="13" name="文本框 12">
            <a:extLst>
              <a:ext uri="{FF2B5EF4-FFF2-40B4-BE49-F238E27FC236}">
                <a16:creationId xmlns:a16="http://schemas.microsoft.com/office/drawing/2014/main" id="{3DB20193-C988-A94B-9616-9530375EA93C}"/>
              </a:ext>
            </a:extLst>
          </p:cNvPr>
          <p:cNvSpPr txBox="1"/>
          <p:nvPr/>
        </p:nvSpPr>
        <p:spPr>
          <a:xfrm>
            <a:off x="797978" y="3658902"/>
            <a:ext cx="2411753" cy="369332"/>
          </a:xfrm>
          <a:prstGeom prst="rect">
            <a:avLst/>
          </a:prstGeom>
          <a:noFill/>
        </p:spPr>
        <p:txBody>
          <a:bodyPr wrap="square">
            <a:spAutoFit/>
          </a:bodyPr>
          <a:lstStyle/>
          <a:p>
            <a:pPr algn="l"/>
            <a:r>
              <a:rPr lang="zh-CN" altLang="en-US" b="0" i="0">
                <a:solidFill>
                  <a:srgbClr val="444444"/>
                </a:solidFill>
                <a:effectLst/>
                <a:latin typeface="Helvetica Neue" panose="02000503000000020004" pitchFamily="2" charset="0"/>
              </a:rPr>
              <a:t>最短作业优先（</a:t>
            </a:r>
            <a:r>
              <a:rPr lang="en" altLang="zh-CN" b="0" i="0">
                <a:solidFill>
                  <a:srgbClr val="444444"/>
                </a:solidFill>
                <a:effectLst/>
                <a:latin typeface="Helvetica Neue" panose="02000503000000020004" pitchFamily="2" charset="0"/>
              </a:rPr>
              <a:t>SJF</a:t>
            </a:r>
            <a:r>
              <a:rPr lang="zh-CN" altLang="en" b="0" i="0">
                <a:solidFill>
                  <a:srgbClr val="444444"/>
                </a:solidFill>
                <a:effectLst/>
                <a:latin typeface="Helvetica Neue" panose="02000503000000020004" pitchFamily="2" charset="0"/>
              </a:rPr>
              <a:t>）</a:t>
            </a:r>
          </a:p>
        </p:txBody>
      </p:sp>
      <p:sp>
        <p:nvSpPr>
          <p:cNvPr id="15" name="文本框 14">
            <a:extLst>
              <a:ext uri="{FF2B5EF4-FFF2-40B4-BE49-F238E27FC236}">
                <a16:creationId xmlns:a16="http://schemas.microsoft.com/office/drawing/2014/main" id="{1443E7D1-87CA-514C-8541-1C796989A216}"/>
              </a:ext>
            </a:extLst>
          </p:cNvPr>
          <p:cNvSpPr txBox="1"/>
          <p:nvPr/>
        </p:nvSpPr>
        <p:spPr>
          <a:xfrm>
            <a:off x="797978" y="4611016"/>
            <a:ext cx="6101542" cy="1200329"/>
          </a:xfrm>
          <a:prstGeom prst="rect">
            <a:avLst/>
          </a:prstGeom>
          <a:noFill/>
        </p:spPr>
        <p:txBody>
          <a:bodyPr wrap="square">
            <a:spAutoFit/>
          </a:bodyPr>
          <a:lstStyle/>
          <a:p>
            <a:r>
              <a:rPr lang="zh-CN" altLang="en-US" b="0" i="0">
                <a:solidFill>
                  <a:srgbClr val="444444"/>
                </a:solidFill>
                <a:effectLst/>
                <a:latin typeface="Helvetica Neue" panose="02000503000000020004" pitchFamily="2" charset="0"/>
              </a:rPr>
              <a:t>将每个进程与其下次 </a:t>
            </a:r>
            <a:r>
              <a:rPr lang="en" altLang="zh-CN" b="0" i="0">
                <a:solidFill>
                  <a:srgbClr val="444444"/>
                </a:solidFill>
                <a:effectLst/>
                <a:latin typeface="Helvetica Neue" panose="02000503000000020004" pitchFamily="2" charset="0"/>
              </a:rPr>
              <a:t>CPU </a:t>
            </a:r>
            <a:r>
              <a:rPr lang="zh-CN" altLang="en-US" b="0" i="0">
                <a:solidFill>
                  <a:srgbClr val="444444"/>
                </a:solidFill>
                <a:effectLst/>
                <a:latin typeface="Helvetica Neue" panose="02000503000000020004" pitchFamily="2" charset="0"/>
              </a:rPr>
              <a:t>执行的长度关联起来。当 </a:t>
            </a:r>
            <a:r>
              <a:rPr lang="en" altLang="zh-CN" b="0" i="0">
                <a:solidFill>
                  <a:srgbClr val="444444"/>
                </a:solidFill>
                <a:effectLst/>
                <a:latin typeface="Helvetica Neue" panose="02000503000000020004" pitchFamily="2" charset="0"/>
              </a:rPr>
              <a:t>CPU </a:t>
            </a:r>
            <a:r>
              <a:rPr lang="zh-CN" altLang="en-US" b="0" i="0">
                <a:solidFill>
                  <a:srgbClr val="444444"/>
                </a:solidFill>
                <a:effectLst/>
                <a:latin typeface="Helvetica Neue" panose="02000503000000020004" pitchFamily="2" charset="0"/>
              </a:rPr>
              <a:t>变为空闲时，它会被赋给具有最短 </a:t>
            </a:r>
            <a:r>
              <a:rPr lang="en" altLang="zh-CN" b="0" i="0">
                <a:solidFill>
                  <a:srgbClr val="444444"/>
                </a:solidFill>
                <a:effectLst/>
                <a:latin typeface="Helvetica Neue" panose="02000503000000020004" pitchFamily="2" charset="0"/>
              </a:rPr>
              <a:t>CPU </a:t>
            </a:r>
            <a:r>
              <a:rPr lang="zh-CN" altLang="en-US" b="0" i="0">
                <a:solidFill>
                  <a:srgbClr val="444444"/>
                </a:solidFill>
                <a:effectLst/>
                <a:latin typeface="Helvetica Neue" panose="02000503000000020004" pitchFamily="2" charset="0"/>
              </a:rPr>
              <a:t>执行的进程。如果两个进程具有同样长度的 </a:t>
            </a:r>
            <a:r>
              <a:rPr lang="en" altLang="zh-CN" b="0" i="0">
                <a:solidFill>
                  <a:srgbClr val="444444"/>
                </a:solidFill>
                <a:effectLst/>
                <a:latin typeface="Helvetica Neue" panose="02000503000000020004" pitchFamily="2" charset="0"/>
              </a:rPr>
              <a:t>CPU </a:t>
            </a:r>
            <a:r>
              <a:rPr lang="zh-CN" altLang="en-US" b="0" i="0">
                <a:solidFill>
                  <a:srgbClr val="444444"/>
                </a:solidFill>
                <a:effectLst/>
                <a:latin typeface="Helvetica Neue" panose="02000503000000020004" pitchFamily="2" charset="0"/>
              </a:rPr>
              <a:t>执行，那么可以由 </a:t>
            </a:r>
            <a:r>
              <a:rPr lang="en" altLang="zh-CN" b="0" i="0" u="none" strike="noStrike">
                <a:solidFill>
                  <a:srgbClr val="007DBB"/>
                </a:solidFill>
                <a:effectLst/>
                <a:latin typeface="Helvetica Neue" panose="02000503000000020004" pitchFamily="2" charset="0"/>
                <a:hlinkClick r:id="rId2"/>
              </a:rPr>
              <a:t>FCFS</a:t>
            </a:r>
            <a:r>
              <a:rPr lang="en" altLang="zh-CN" b="0" i="0">
                <a:solidFill>
                  <a:srgbClr val="444444"/>
                </a:solidFill>
                <a:effectLst/>
                <a:latin typeface="Helvetica Neue" panose="02000503000000020004" pitchFamily="2" charset="0"/>
              </a:rPr>
              <a:t> </a:t>
            </a:r>
            <a:r>
              <a:rPr lang="zh-CN" altLang="en-US" b="0" i="0">
                <a:solidFill>
                  <a:srgbClr val="444444"/>
                </a:solidFill>
                <a:effectLst/>
                <a:latin typeface="Helvetica Neue" panose="02000503000000020004" pitchFamily="2" charset="0"/>
              </a:rPr>
              <a:t>来处理。</a:t>
            </a:r>
            <a:endParaRPr lang="zh-CN" altLang="en-US"/>
          </a:p>
        </p:txBody>
      </p:sp>
      <p:sp>
        <p:nvSpPr>
          <p:cNvPr id="16" name="文本框 15">
            <a:extLst>
              <a:ext uri="{FF2B5EF4-FFF2-40B4-BE49-F238E27FC236}">
                <a16:creationId xmlns:a16="http://schemas.microsoft.com/office/drawing/2014/main" id="{AA490D5F-9C50-E74D-9259-E9C42D033787}"/>
              </a:ext>
            </a:extLst>
          </p:cNvPr>
          <p:cNvSpPr txBox="1"/>
          <p:nvPr/>
        </p:nvSpPr>
        <p:spPr>
          <a:xfrm>
            <a:off x="797978" y="6051373"/>
            <a:ext cx="4512774" cy="369332"/>
          </a:xfrm>
          <a:prstGeom prst="rect">
            <a:avLst/>
          </a:prstGeom>
          <a:noFill/>
        </p:spPr>
        <p:txBody>
          <a:bodyPr wrap="none" rtlCol="0">
            <a:spAutoFit/>
          </a:bodyPr>
          <a:lstStyle/>
          <a:p>
            <a:r>
              <a:rPr kumimoji="1" lang="en" altLang="zh-CN">
                <a:hlinkClick r:id="rId3"/>
              </a:rPr>
              <a:t>SJF</a:t>
            </a:r>
            <a:r>
              <a:rPr kumimoji="1" lang="zh-CN" altLang="en-US">
                <a:hlinkClick r:id="rId3"/>
              </a:rPr>
              <a:t>：</a:t>
            </a:r>
            <a:r>
              <a:rPr kumimoji="1" lang="en" altLang="zh-CN">
                <a:hlinkClick r:id="rId3"/>
              </a:rPr>
              <a:t>http://c.biancheng.net/view/1244.html</a:t>
            </a:r>
            <a:endParaRPr kumimoji="1" lang="zh-CN" altLang="en-US"/>
          </a:p>
        </p:txBody>
      </p:sp>
      <p:sp>
        <p:nvSpPr>
          <p:cNvPr id="17" name="文本框 16">
            <a:extLst>
              <a:ext uri="{FF2B5EF4-FFF2-40B4-BE49-F238E27FC236}">
                <a16:creationId xmlns:a16="http://schemas.microsoft.com/office/drawing/2014/main" id="{BA44B078-C252-3E44-BAF3-CC5EFFFC6A18}"/>
              </a:ext>
            </a:extLst>
          </p:cNvPr>
          <p:cNvSpPr txBox="1"/>
          <p:nvPr/>
        </p:nvSpPr>
        <p:spPr>
          <a:xfrm>
            <a:off x="8332413" y="3781881"/>
            <a:ext cx="3185487" cy="923330"/>
          </a:xfrm>
          <a:prstGeom prst="rect">
            <a:avLst/>
          </a:prstGeom>
          <a:noFill/>
        </p:spPr>
        <p:txBody>
          <a:bodyPr wrap="none" rtlCol="0">
            <a:spAutoFit/>
          </a:bodyPr>
          <a:lstStyle/>
          <a:p>
            <a:r>
              <a:rPr lang="zh-CN" altLang="en-US"/>
              <a:t>追求更少的平均时间，</a:t>
            </a:r>
            <a:endParaRPr lang="en-US" altLang="zh-CN"/>
          </a:p>
          <a:p>
            <a:r>
              <a:rPr lang="zh-CN" altLang="en-US"/>
              <a:t>最少的平均周转时间，</a:t>
            </a:r>
            <a:endParaRPr lang="en-US" altLang="zh-CN"/>
          </a:p>
          <a:p>
            <a:r>
              <a:rPr lang="zh-CN" altLang="en-US"/>
              <a:t>最少的平均平均带权周转时间</a:t>
            </a:r>
            <a:endParaRPr kumimoji="1" lang="zh-CN" altLang="en-US"/>
          </a:p>
        </p:txBody>
      </p:sp>
    </p:spTree>
    <p:extLst>
      <p:ext uri="{BB962C8B-B14F-4D97-AF65-F5344CB8AC3E}">
        <p14:creationId xmlns:p14="http://schemas.microsoft.com/office/powerpoint/2010/main" val="745782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1AFAEB-C1A1-584E-99EF-5EFD1601B586}"/>
              </a:ext>
            </a:extLst>
          </p:cNvPr>
          <p:cNvSpPr txBox="1"/>
          <p:nvPr/>
        </p:nvSpPr>
        <p:spPr>
          <a:xfrm>
            <a:off x="765110" y="1491343"/>
            <a:ext cx="6532983" cy="4662045"/>
          </a:xfrm>
          <a:prstGeom prst="rect">
            <a:avLst/>
          </a:prstGeom>
          <a:noFill/>
        </p:spPr>
        <p:txBody>
          <a:bodyPr wrap="square" rtlCol="0">
            <a:spAutoFit/>
          </a:bodyPr>
          <a:lstStyle/>
          <a:p>
            <a:pPr>
              <a:lnSpc>
                <a:spcPct val="150000"/>
              </a:lnSpc>
            </a:pPr>
            <a:r>
              <a:rPr lang="en" altLang="zh-CN"/>
              <a:t>void Schedule(void) //</a:t>
            </a:r>
            <a:r>
              <a:rPr lang="zh-CN" altLang="en-US"/>
              <a:t>在</a:t>
            </a:r>
            <a:r>
              <a:rPr lang="en" altLang="zh-CN"/>
              <a:t>kernel/sched.c</a:t>
            </a:r>
            <a:r>
              <a:rPr lang="zh-CN" altLang="en-US"/>
              <a:t>中</a:t>
            </a:r>
          </a:p>
          <a:p>
            <a:pPr>
              <a:lnSpc>
                <a:spcPct val="150000"/>
              </a:lnSpc>
            </a:pPr>
            <a:r>
              <a:rPr lang="en-US" altLang="zh-CN"/>
              <a:t>{ </a:t>
            </a:r>
            <a:r>
              <a:rPr lang="en" altLang="zh-CN"/>
              <a:t>while(1) { c=-1; next=0; i=NR_TASKS;</a:t>
            </a:r>
          </a:p>
          <a:p>
            <a:pPr>
              <a:lnSpc>
                <a:spcPct val="150000"/>
              </a:lnSpc>
            </a:pPr>
            <a:r>
              <a:rPr lang="en" altLang="zh-CN"/>
              <a:t>p=&amp;task[NR_TASKS];</a:t>
            </a:r>
          </a:p>
          <a:p>
            <a:pPr>
              <a:lnSpc>
                <a:spcPct val="150000"/>
              </a:lnSpc>
            </a:pPr>
            <a:r>
              <a:rPr lang="en" altLang="zh-CN"/>
              <a:t>while(--i){ if((*p-&gt;state == TASK_RUNNING&amp;&amp;(*p)-&gt;counter&gt;c)</a:t>
            </a:r>
          </a:p>
          <a:p>
            <a:pPr>
              <a:lnSpc>
                <a:spcPct val="150000"/>
              </a:lnSpc>
            </a:pPr>
            <a:r>
              <a:rPr lang="en" altLang="zh-CN"/>
              <a:t>c=(*p)-&gt;counter, next=i; }</a:t>
            </a:r>
          </a:p>
          <a:p>
            <a:pPr>
              <a:lnSpc>
                <a:spcPct val="150000"/>
              </a:lnSpc>
            </a:pPr>
            <a:r>
              <a:rPr lang="en" altLang="zh-CN"/>
              <a:t>if(c) break; //</a:t>
            </a:r>
            <a:r>
              <a:rPr lang="zh-CN" altLang="en-US"/>
              <a:t>找到了最大的</a:t>
            </a:r>
            <a:r>
              <a:rPr lang="en" altLang="zh-CN"/>
              <a:t>counter</a:t>
            </a:r>
          </a:p>
          <a:p>
            <a:pPr>
              <a:lnSpc>
                <a:spcPct val="150000"/>
              </a:lnSpc>
            </a:pPr>
            <a:r>
              <a:rPr lang="en" altLang="zh-CN"/>
              <a:t>for(p=&amp;LAST_TASK;p&gt;&amp;FIRST_TASK;--p)</a:t>
            </a:r>
          </a:p>
          <a:p>
            <a:pPr>
              <a:lnSpc>
                <a:spcPct val="150000"/>
              </a:lnSpc>
            </a:pPr>
            <a:r>
              <a:rPr lang="en" altLang="zh-CN"/>
              <a:t>(*p)-&gt;counter=((*p)-&gt;counter&gt;&gt;1)</a:t>
            </a:r>
          </a:p>
          <a:p>
            <a:pPr>
              <a:lnSpc>
                <a:spcPct val="150000"/>
              </a:lnSpc>
            </a:pPr>
            <a:r>
              <a:rPr lang="en" altLang="zh-CN"/>
              <a:t>+(*p)-&gt;priority; }</a:t>
            </a:r>
          </a:p>
          <a:p>
            <a:pPr>
              <a:lnSpc>
                <a:spcPct val="150000"/>
              </a:lnSpc>
            </a:pPr>
            <a:r>
              <a:rPr lang="en" altLang="zh-CN"/>
              <a:t>switch_to(next);}</a:t>
            </a:r>
          </a:p>
          <a:p>
            <a:pPr>
              <a:lnSpc>
                <a:spcPct val="150000"/>
              </a:lnSpc>
            </a:pPr>
            <a:endParaRPr kumimoji="1" lang="en-US" altLang="zh-CN" sz="2000"/>
          </a:p>
        </p:txBody>
      </p:sp>
      <p:sp>
        <p:nvSpPr>
          <p:cNvPr id="6" name="文本框 5">
            <a:extLst>
              <a:ext uri="{FF2B5EF4-FFF2-40B4-BE49-F238E27FC236}">
                <a16:creationId xmlns:a16="http://schemas.microsoft.com/office/drawing/2014/main" id="{7CBE1BFD-39BD-DA42-98CF-82190A9F08A4}"/>
              </a:ext>
            </a:extLst>
          </p:cNvPr>
          <p:cNvSpPr txBox="1"/>
          <p:nvPr/>
        </p:nvSpPr>
        <p:spPr>
          <a:xfrm>
            <a:off x="765110" y="704612"/>
            <a:ext cx="6092890" cy="465577"/>
          </a:xfrm>
          <a:prstGeom prst="rect">
            <a:avLst/>
          </a:prstGeom>
          <a:noFill/>
        </p:spPr>
        <p:txBody>
          <a:bodyPr wrap="square">
            <a:spAutoFit/>
          </a:bodyPr>
          <a:lstStyle/>
          <a:p>
            <a:pPr>
              <a:lnSpc>
                <a:spcPct val="150000"/>
              </a:lnSpc>
            </a:pPr>
            <a:r>
              <a:rPr lang="en" altLang="zh-CN" b="1"/>
              <a:t>Linux 0.11</a:t>
            </a:r>
            <a:r>
              <a:rPr lang="zh-CN" altLang="en-US" b="1"/>
              <a:t>的调度函数</a:t>
            </a:r>
            <a:r>
              <a:rPr lang="en" altLang="zh-CN" b="1"/>
              <a:t>schedule()</a:t>
            </a:r>
          </a:p>
        </p:txBody>
      </p:sp>
      <p:sp>
        <p:nvSpPr>
          <p:cNvPr id="7" name="文本框 6">
            <a:extLst>
              <a:ext uri="{FF2B5EF4-FFF2-40B4-BE49-F238E27FC236}">
                <a16:creationId xmlns:a16="http://schemas.microsoft.com/office/drawing/2014/main" id="{7DB8C963-4553-0741-890B-C62DE2D7AC79}"/>
              </a:ext>
            </a:extLst>
          </p:cNvPr>
          <p:cNvSpPr txBox="1"/>
          <p:nvPr/>
        </p:nvSpPr>
        <p:spPr>
          <a:xfrm>
            <a:off x="6133322" y="3756001"/>
            <a:ext cx="7105261" cy="3139321"/>
          </a:xfrm>
          <a:prstGeom prst="rect">
            <a:avLst/>
          </a:prstGeom>
          <a:noFill/>
        </p:spPr>
        <p:txBody>
          <a:bodyPr wrap="square">
            <a:spAutoFit/>
          </a:bodyPr>
          <a:lstStyle/>
          <a:p>
            <a:r>
              <a:rPr lang="en" altLang="zh-CN">
                <a:effectLst/>
                <a:latin typeface="+mn-ea"/>
              </a:rPr>
              <a:t>void do_timer(...) //</a:t>
            </a:r>
            <a:r>
              <a:rPr lang="zh-CN" altLang="en-US">
                <a:effectLst/>
                <a:latin typeface="+mn-ea"/>
              </a:rPr>
              <a:t>在</a:t>
            </a:r>
            <a:r>
              <a:rPr lang="en" altLang="zh-CN">
                <a:effectLst/>
                <a:latin typeface="+mn-ea"/>
              </a:rPr>
              <a:t>kernel/sched.c</a:t>
            </a:r>
            <a:r>
              <a:rPr lang="zh-CN" altLang="en-US">
                <a:effectLst/>
                <a:latin typeface="+mn-ea"/>
              </a:rPr>
              <a:t>中</a:t>
            </a:r>
          </a:p>
          <a:p>
            <a:r>
              <a:rPr lang="en-US" altLang="zh-CN">
                <a:effectLst/>
                <a:latin typeface="+mn-ea"/>
              </a:rPr>
              <a:t>{ </a:t>
            </a:r>
            <a:r>
              <a:rPr lang="en" altLang="zh-CN">
                <a:effectLst/>
                <a:latin typeface="+mn-ea"/>
              </a:rPr>
              <a:t>if((--current-&gt;counter&gt;0) return;</a:t>
            </a:r>
          </a:p>
          <a:p>
            <a:r>
              <a:rPr lang="en" altLang="zh-CN">
                <a:effectLst/>
                <a:latin typeface="+mn-ea"/>
              </a:rPr>
              <a:t>current-&gt;counter=0;</a:t>
            </a:r>
          </a:p>
          <a:p>
            <a:r>
              <a:rPr lang="en" altLang="zh-CN">
                <a:effectLst/>
                <a:latin typeface="+mn-ea"/>
              </a:rPr>
              <a:t>schedule(); }</a:t>
            </a:r>
          </a:p>
          <a:p>
            <a:r>
              <a:rPr lang="en" altLang="zh-CN">
                <a:effectLst/>
                <a:latin typeface="+mn-ea"/>
              </a:rPr>
              <a:t>_timer_interrupt: //</a:t>
            </a:r>
            <a:r>
              <a:rPr lang="zh-CN" altLang="en-US">
                <a:effectLst/>
                <a:latin typeface="+mn-ea"/>
              </a:rPr>
              <a:t>在</a:t>
            </a:r>
            <a:r>
              <a:rPr lang="en" altLang="zh-CN">
                <a:effectLst/>
                <a:latin typeface="+mn-ea"/>
              </a:rPr>
              <a:t>kernel/system_call.s</a:t>
            </a:r>
            <a:r>
              <a:rPr lang="zh-CN" altLang="en-US">
                <a:effectLst/>
                <a:latin typeface="+mn-ea"/>
              </a:rPr>
              <a:t>中</a:t>
            </a:r>
          </a:p>
          <a:p>
            <a:r>
              <a:rPr lang="en-US" altLang="zh-CN">
                <a:effectLst/>
                <a:latin typeface="+mn-ea"/>
              </a:rPr>
              <a:t>...</a:t>
            </a:r>
          </a:p>
          <a:p>
            <a:r>
              <a:rPr lang="en" altLang="zh-CN">
                <a:solidFill>
                  <a:srgbClr val="FF0000"/>
                </a:solidFill>
                <a:effectLst/>
                <a:latin typeface="+mn-ea"/>
              </a:rPr>
              <a:t>call _do_timer</a:t>
            </a:r>
          </a:p>
          <a:p>
            <a:r>
              <a:rPr lang="en" altLang="zh-CN">
                <a:effectLst/>
                <a:latin typeface="+mn-ea"/>
              </a:rPr>
              <a:t>void </a:t>
            </a:r>
            <a:r>
              <a:rPr lang="en" altLang="zh-CN">
                <a:solidFill>
                  <a:srgbClr val="FF0000"/>
                </a:solidFill>
                <a:effectLst/>
                <a:latin typeface="+mn-ea"/>
              </a:rPr>
              <a:t>sched_init</a:t>
            </a:r>
            <a:r>
              <a:rPr lang="en" altLang="zh-CN">
                <a:effectLst/>
                <a:latin typeface="+mn-ea"/>
              </a:rPr>
              <a:t>(void) {</a:t>
            </a:r>
          </a:p>
          <a:p>
            <a:r>
              <a:rPr lang="en" altLang="zh-CN">
                <a:effectLst/>
                <a:latin typeface="+mn-ea"/>
              </a:rPr>
              <a:t>set_intr_gate(0x20, &amp;timer_interrupt);</a:t>
            </a:r>
          </a:p>
          <a:p>
            <a:endParaRPr lang="en" altLang="zh-CN">
              <a:effectLst/>
              <a:latin typeface="+mn-ea"/>
            </a:endParaRPr>
          </a:p>
          <a:p>
            <a:r>
              <a:rPr lang="en" altLang="zh-CN">
                <a:effectLst/>
                <a:latin typeface="+mn-ea"/>
              </a:rPr>
              <a:t>counter</a:t>
            </a:r>
            <a:r>
              <a:rPr lang="zh-CN" altLang="en-US">
                <a:effectLst/>
                <a:latin typeface="+mn-ea"/>
              </a:rPr>
              <a:t>是典型的时间片，所以是轮转调度，保证了响应</a:t>
            </a:r>
          </a:p>
        </p:txBody>
      </p:sp>
      <p:sp>
        <p:nvSpPr>
          <p:cNvPr id="2" name="文本框 1">
            <a:extLst>
              <a:ext uri="{FF2B5EF4-FFF2-40B4-BE49-F238E27FC236}">
                <a16:creationId xmlns:a16="http://schemas.microsoft.com/office/drawing/2014/main" id="{0EE954F1-B617-2B4A-95EF-A0155C799398}"/>
              </a:ext>
            </a:extLst>
          </p:cNvPr>
          <p:cNvSpPr txBox="1"/>
          <p:nvPr/>
        </p:nvSpPr>
        <p:spPr>
          <a:xfrm>
            <a:off x="9364046" y="242947"/>
            <a:ext cx="1620957" cy="338554"/>
          </a:xfrm>
          <a:prstGeom prst="rect">
            <a:avLst/>
          </a:prstGeom>
          <a:noFill/>
        </p:spPr>
        <p:txBody>
          <a:bodyPr wrap="none" rtlCol="0">
            <a:spAutoFit/>
          </a:bodyPr>
          <a:lstStyle/>
          <a:p>
            <a:r>
              <a:rPr kumimoji="1" lang="zh-CN" altLang="en-US" sz="1600">
                <a:hlinkClick r:id="rId2"/>
              </a:rPr>
              <a:t>哈工大操作系统</a:t>
            </a:r>
            <a:endParaRPr kumimoji="1" lang="zh-CN" altLang="en-US" sz="1600"/>
          </a:p>
        </p:txBody>
      </p:sp>
      <p:pic>
        <p:nvPicPr>
          <p:cNvPr id="8" name="图片 7">
            <a:extLst>
              <a:ext uri="{FF2B5EF4-FFF2-40B4-BE49-F238E27FC236}">
                <a16:creationId xmlns:a16="http://schemas.microsoft.com/office/drawing/2014/main" id="{5270B542-F53A-A249-9A30-25A063BF5896}"/>
              </a:ext>
            </a:extLst>
          </p:cNvPr>
          <p:cNvPicPr>
            <a:picLocks noChangeAspect="1"/>
          </p:cNvPicPr>
          <p:nvPr/>
        </p:nvPicPr>
        <p:blipFill>
          <a:blip r:embed="rId3"/>
          <a:stretch>
            <a:fillRect/>
          </a:stretch>
        </p:blipFill>
        <p:spPr>
          <a:xfrm>
            <a:off x="8264590" y="1564264"/>
            <a:ext cx="3162300" cy="1612900"/>
          </a:xfrm>
          <a:prstGeom prst="rect">
            <a:avLst/>
          </a:prstGeom>
        </p:spPr>
      </p:pic>
    </p:spTree>
    <p:extLst>
      <p:ext uri="{BB962C8B-B14F-4D97-AF65-F5344CB8AC3E}">
        <p14:creationId xmlns:p14="http://schemas.microsoft.com/office/powerpoint/2010/main" val="509424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F3392260-AE74-9642-AF12-ACB971940A63}"/>
              </a:ext>
            </a:extLst>
          </p:cNvPr>
          <p:cNvSpPr txBox="1"/>
          <p:nvPr/>
        </p:nvSpPr>
        <p:spPr>
          <a:xfrm>
            <a:off x="321905" y="0"/>
            <a:ext cx="7564795" cy="2958567"/>
          </a:xfrm>
          <a:prstGeom prst="rect">
            <a:avLst/>
          </a:prstGeom>
          <a:noFill/>
        </p:spPr>
        <p:txBody>
          <a:bodyPr wrap="square">
            <a:spAutoFit/>
          </a:bodyPr>
          <a:lstStyle/>
          <a:p>
            <a:pPr>
              <a:lnSpc>
                <a:spcPct val="150000"/>
              </a:lnSpc>
            </a:pPr>
            <a:r>
              <a:rPr lang="en" altLang="zh-CN">
                <a:effectLst/>
                <a:latin typeface="+mn-ea"/>
              </a:rPr>
              <a:t>while(--i)</a:t>
            </a:r>
            <a:r>
              <a:rPr lang="en" altLang="zh-CN">
                <a:solidFill>
                  <a:srgbClr val="33339A"/>
                </a:solidFill>
                <a:effectLst/>
                <a:latin typeface="+mn-ea"/>
              </a:rPr>
              <a:t>{ </a:t>
            </a:r>
            <a:r>
              <a:rPr lang="en" altLang="zh-CN">
                <a:effectLst/>
                <a:latin typeface="+mn-ea"/>
              </a:rPr>
              <a:t>if((*p-&gt;state == TASK_RUNNING&amp;&amp;(*p)-&gt;counter&gt;c)</a:t>
            </a:r>
          </a:p>
          <a:p>
            <a:pPr>
              <a:lnSpc>
                <a:spcPct val="150000"/>
              </a:lnSpc>
            </a:pPr>
            <a:r>
              <a:rPr lang="en" altLang="zh-CN">
                <a:solidFill>
                  <a:srgbClr val="FF0000"/>
                </a:solidFill>
                <a:effectLst/>
                <a:latin typeface="+mn-ea"/>
              </a:rPr>
              <a:t>c=(*p)-&gt;counter, next=i; </a:t>
            </a:r>
            <a:r>
              <a:rPr lang="en" altLang="zh-CN">
                <a:solidFill>
                  <a:srgbClr val="33339A"/>
                </a:solidFill>
                <a:effectLst/>
                <a:latin typeface="+mn-ea"/>
              </a:rPr>
              <a:t>}</a:t>
            </a:r>
            <a:endParaRPr lang="en" altLang="zh-CN">
              <a:solidFill>
                <a:srgbClr val="FF0000"/>
              </a:solidFill>
              <a:effectLst/>
              <a:latin typeface="+mn-ea"/>
            </a:endParaRPr>
          </a:p>
          <a:p>
            <a:pPr>
              <a:lnSpc>
                <a:spcPct val="150000"/>
              </a:lnSpc>
            </a:pPr>
            <a:r>
              <a:rPr lang="zh-CN" altLang="en-US">
                <a:effectLst/>
                <a:latin typeface="+mn-ea"/>
              </a:rPr>
              <a:t>找</a:t>
            </a:r>
            <a:r>
              <a:rPr lang="en" altLang="zh-CN">
                <a:effectLst/>
                <a:latin typeface="+mn-ea"/>
              </a:rPr>
              <a:t>counter</a:t>
            </a:r>
            <a:r>
              <a:rPr lang="zh-CN" altLang="en-US">
                <a:effectLst/>
                <a:latin typeface="+mn-ea"/>
              </a:rPr>
              <a:t>最大的任务调度，</a:t>
            </a:r>
            <a:r>
              <a:rPr lang="en" altLang="zh-CN">
                <a:effectLst/>
                <a:latin typeface="+mn-ea"/>
              </a:rPr>
              <a:t>counter</a:t>
            </a:r>
            <a:r>
              <a:rPr lang="zh-CN" altLang="en-US">
                <a:effectLst/>
                <a:latin typeface="+mn-ea"/>
              </a:rPr>
              <a:t>表示了优先级</a:t>
            </a:r>
          </a:p>
          <a:p>
            <a:pPr>
              <a:lnSpc>
                <a:spcPct val="150000"/>
              </a:lnSpc>
            </a:pPr>
            <a:r>
              <a:rPr lang="en" altLang="zh-CN">
                <a:effectLst/>
                <a:latin typeface="+mn-ea"/>
              </a:rPr>
              <a:t>for(p=&amp;LAST_TASK;p&gt;&amp;FIRST_TASK;--p)</a:t>
            </a:r>
          </a:p>
          <a:p>
            <a:pPr>
              <a:lnSpc>
                <a:spcPct val="150000"/>
              </a:lnSpc>
            </a:pPr>
            <a:r>
              <a:rPr lang="en" altLang="zh-CN">
                <a:solidFill>
                  <a:srgbClr val="FF0000"/>
                </a:solidFill>
                <a:effectLst/>
                <a:latin typeface="+mn-ea"/>
              </a:rPr>
              <a:t>(*p)-&gt;counter=((*p)-&gt;counter&gt;&gt;1)+(*p)-&gt;priority; }</a:t>
            </a:r>
          </a:p>
          <a:p>
            <a:pPr>
              <a:lnSpc>
                <a:spcPct val="150000"/>
              </a:lnSpc>
            </a:pPr>
            <a:r>
              <a:rPr lang="en" altLang="zh-CN">
                <a:effectLst/>
                <a:latin typeface="+mn-ea"/>
              </a:rPr>
              <a:t>counter</a:t>
            </a:r>
            <a:r>
              <a:rPr lang="zh-CN" altLang="en-US">
                <a:effectLst/>
                <a:latin typeface="+mn-ea"/>
              </a:rPr>
              <a:t>代表的优先级可以动态调整</a:t>
            </a:r>
          </a:p>
          <a:p>
            <a:pPr>
              <a:lnSpc>
                <a:spcPct val="150000"/>
              </a:lnSpc>
            </a:pPr>
            <a:r>
              <a:rPr lang="zh-CN" altLang="en-US">
                <a:effectLst/>
                <a:latin typeface="+mn-ea"/>
              </a:rPr>
              <a:t>阻塞的进程再就绪以后优先级高于非阻塞进程，</a:t>
            </a:r>
          </a:p>
        </p:txBody>
      </p:sp>
      <p:sp>
        <p:nvSpPr>
          <p:cNvPr id="9" name="文本框 8">
            <a:extLst>
              <a:ext uri="{FF2B5EF4-FFF2-40B4-BE49-F238E27FC236}">
                <a16:creationId xmlns:a16="http://schemas.microsoft.com/office/drawing/2014/main" id="{228B2712-FD3F-D240-A77D-4962B3F59DCA}"/>
              </a:ext>
            </a:extLst>
          </p:cNvPr>
          <p:cNvSpPr txBox="1"/>
          <p:nvPr/>
        </p:nvSpPr>
        <p:spPr>
          <a:xfrm>
            <a:off x="321905" y="3112914"/>
            <a:ext cx="11210732" cy="3375668"/>
          </a:xfrm>
          <a:prstGeom prst="rect">
            <a:avLst/>
          </a:prstGeom>
          <a:noFill/>
        </p:spPr>
        <p:txBody>
          <a:bodyPr wrap="square">
            <a:spAutoFit/>
          </a:bodyPr>
          <a:lstStyle/>
          <a:p>
            <a:pPr>
              <a:lnSpc>
                <a:spcPct val="150000"/>
              </a:lnSpc>
            </a:pPr>
            <a:r>
              <a:rPr lang="en" altLang="zh-CN">
                <a:solidFill>
                  <a:srgbClr val="FF0000"/>
                </a:solidFill>
                <a:effectLst/>
                <a:latin typeface="Helvetica" pitchFamily="2" charset="0"/>
              </a:rPr>
              <a:t>counter</a:t>
            </a:r>
            <a:r>
              <a:rPr lang="zh-CN" altLang="en-US">
                <a:solidFill>
                  <a:srgbClr val="FF0000"/>
                </a:solidFill>
                <a:effectLst/>
                <a:latin typeface="Helvetica" pitchFamily="2" charset="0"/>
              </a:rPr>
              <a:t>保证了响应时间的界</a:t>
            </a:r>
          </a:p>
          <a:p>
            <a:pPr>
              <a:lnSpc>
                <a:spcPct val="150000"/>
              </a:lnSpc>
            </a:pPr>
            <a:r>
              <a:rPr lang="zh-CN" altLang="en-US">
                <a:solidFill>
                  <a:srgbClr val="000000"/>
                </a:solidFill>
                <a:effectLst/>
                <a:latin typeface="Helvetica" pitchFamily="2" charset="0"/>
              </a:rPr>
              <a:t>每个进程</a:t>
            </a:r>
            <a:r>
              <a:rPr lang="zh-CN" altLang="en-US">
                <a:solidFill>
                  <a:srgbClr val="FF0000"/>
                </a:solidFill>
                <a:effectLst/>
                <a:latin typeface="Helvetica" pitchFamily="2" charset="0"/>
              </a:rPr>
              <a:t>只用维护一个</a:t>
            </a:r>
            <a:r>
              <a:rPr lang="en" altLang="zh-CN">
                <a:solidFill>
                  <a:srgbClr val="FF0000"/>
                </a:solidFill>
                <a:effectLst/>
                <a:latin typeface="Helvetica" pitchFamily="2" charset="0"/>
              </a:rPr>
              <a:t>counter</a:t>
            </a:r>
            <a:r>
              <a:rPr lang="zh-CN" altLang="en-US">
                <a:solidFill>
                  <a:srgbClr val="FF0000"/>
                </a:solidFill>
                <a:effectLst/>
                <a:latin typeface="Helvetica" pitchFamily="2" charset="0"/>
              </a:rPr>
              <a:t>变量，简单、高效</a:t>
            </a:r>
          </a:p>
          <a:p>
            <a:pPr>
              <a:lnSpc>
                <a:spcPct val="150000"/>
              </a:lnSpc>
            </a:pPr>
            <a:r>
              <a:rPr lang="en" altLang="zh-CN">
                <a:effectLst/>
                <a:latin typeface="Helvetica" pitchFamily="2" charset="0"/>
              </a:rPr>
              <a:t>c(t) = c(t-1)/2 + p</a:t>
            </a:r>
          </a:p>
          <a:p>
            <a:pPr>
              <a:lnSpc>
                <a:spcPct val="150000"/>
              </a:lnSpc>
            </a:pPr>
            <a:r>
              <a:rPr lang="en" altLang="zh-CN">
                <a:effectLst/>
                <a:latin typeface="Helvetica" pitchFamily="2" charset="0"/>
              </a:rPr>
              <a:t>c(0) = p</a:t>
            </a:r>
            <a:r>
              <a:rPr lang="zh-CN" altLang="en-US">
                <a:effectLst/>
                <a:latin typeface="Helvetica" pitchFamily="2" charset="0"/>
              </a:rPr>
              <a:t>   </a:t>
            </a:r>
            <a:endParaRPr lang="en" altLang="zh-CN">
              <a:effectLst/>
              <a:latin typeface="Helvetica" pitchFamily="2" charset="0"/>
            </a:endParaRPr>
          </a:p>
          <a:p>
            <a:pPr>
              <a:lnSpc>
                <a:spcPct val="150000"/>
              </a:lnSpc>
            </a:pPr>
            <a:r>
              <a:rPr lang="zh-CN" altLang="en-US">
                <a:effectLst/>
                <a:latin typeface="Helvetica" pitchFamily="2" charset="0"/>
              </a:rPr>
              <a:t>经过</a:t>
            </a:r>
            <a:r>
              <a:rPr lang="en" altLang="zh-CN">
                <a:effectLst/>
                <a:latin typeface="Helvetica" pitchFamily="2" charset="0"/>
              </a:rPr>
              <a:t>IO</a:t>
            </a:r>
            <a:r>
              <a:rPr lang="zh-CN" altLang="en-US">
                <a:effectLst/>
                <a:latin typeface="Helvetica" pitchFamily="2" charset="0"/>
              </a:rPr>
              <a:t>以后，</a:t>
            </a:r>
            <a:r>
              <a:rPr lang="en" altLang="zh-CN">
                <a:effectLst/>
                <a:latin typeface="Helvetica" pitchFamily="2" charset="0"/>
              </a:rPr>
              <a:t>counter</a:t>
            </a:r>
            <a:r>
              <a:rPr lang="zh-CN" altLang="en-US">
                <a:effectLst/>
                <a:latin typeface="Helvetica" pitchFamily="2" charset="0"/>
              </a:rPr>
              <a:t>就会变大；</a:t>
            </a:r>
            <a:r>
              <a:rPr lang="en" altLang="zh-CN">
                <a:effectLst/>
                <a:latin typeface="Helvetica" pitchFamily="2" charset="0"/>
              </a:rPr>
              <a:t>IO</a:t>
            </a:r>
            <a:r>
              <a:rPr lang="zh-CN" altLang="en-US">
                <a:effectLst/>
                <a:latin typeface="Helvetica" pitchFamily="2" charset="0"/>
              </a:rPr>
              <a:t>时间越长，</a:t>
            </a:r>
            <a:r>
              <a:rPr lang="en" altLang="zh-CN">
                <a:effectLst/>
                <a:latin typeface="Helvetica" pitchFamily="2" charset="0"/>
              </a:rPr>
              <a:t>counter</a:t>
            </a:r>
            <a:r>
              <a:rPr lang="zh-CN" altLang="en-US">
                <a:effectLst/>
                <a:latin typeface="Helvetica" pitchFamily="2" charset="0"/>
              </a:rPr>
              <a:t>越大</a:t>
            </a:r>
            <a:r>
              <a:rPr lang="en-US" altLang="zh-CN">
                <a:effectLst/>
                <a:latin typeface="Helvetica" pitchFamily="2" charset="0"/>
              </a:rPr>
              <a:t>(</a:t>
            </a:r>
            <a:r>
              <a:rPr lang="zh-CN" altLang="en-US">
                <a:effectLst/>
                <a:latin typeface="Helvetica" pitchFamily="2" charset="0"/>
              </a:rPr>
              <a:t>为什么</a:t>
            </a:r>
            <a:r>
              <a:rPr lang="en-US" altLang="zh-CN">
                <a:effectLst/>
                <a:latin typeface="Helvetica" pitchFamily="2" charset="0"/>
              </a:rPr>
              <a:t>?)</a:t>
            </a:r>
            <a:r>
              <a:rPr lang="zh-CN" altLang="en-US">
                <a:effectLst/>
                <a:latin typeface="Helvetica" pitchFamily="2" charset="0"/>
              </a:rPr>
              <a:t>，照顾了</a:t>
            </a:r>
          </a:p>
          <a:p>
            <a:pPr>
              <a:lnSpc>
                <a:spcPct val="150000"/>
              </a:lnSpc>
            </a:pPr>
            <a:r>
              <a:rPr lang="en" altLang="zh-CN">
                <a:effectLst/>
                <a:latin typeface="Helvetica" pitchFamily="2" charset="0"/>
              </a:rPr>
              <a:t>IO</a:t>
            </a:r>
            <a:r>
              <a:rPr lang="zh-CN" altLang="en-US">
                <a:effectLst/>
                <a:latin typeface="Helvetica" pitchFamily="2" charset="0"/>
              </a:rPr>
              <a:t>进程，变相的</a:t>
            </a:r>
            <a:r>
              <a:rPr lang="zh-CN" altLang="en-US">
                <a:solidFill>
                  <a:srgbClr val="FF0000"/>
                </a:solidFill>
                <a:effectLst/>
                <a:latin typeface="Helvetica" pitchFamily="2" charset="0"/>
              </a:rPr>
              <a:t>照顾了前台进程</a:t>
            </a:r>
            <a:endParaRPr lang="zh-CN" altLang="en-US">
              <a:effectLst/>
              <a:latin typeface="Helvetica" pitchFamily="2" charset="0"/>
            </a:endParaRPr>
          </a:p>
          <a:p>
            <a:pPr>
              <a:lnSpc>
                <a:spcPct val="150000"/>
              </a:lnSpc>
            </a:pPr>
            <a:r>
              <a:rPr lang="zh-CN" altLang="en-US">
                <a:solidFill>
                  <a:srgbClr val="FF0000"/>
                </a:solidFill>
                <a:effectLst/>
                <a:latin typeface="Helvetica" pitchFamily="2" charset="0"/>
              </a:rPr>
              <a:t>后台进程</a:t>
            </a:r>
            <a:r>
              <a:rPr lang="zh-CN" altLang="en-US">
                <a:effectLst/>
                <a:latin typeface="Helvetica" pitchFamily="2" charset="0"/>
              </a:rPr>
              <a:t>一直按照</a:t>
            </a:r>
            <a:r>
              <a:rPr lang="en" altLang="zh-CN">
                <a:effectLst/>
                <a:latin typeface="Helvetica" pitchFamily="2" charset="0"/>
              </a:rPr>
              <a:t>counter</a:t>
            </a:r>
            <a:r>
              <a:rPr lang="zh-CN" altLang="en-US">
                <a:effectLst/>
                <a:latin typeface="Helvetica" pitchFamily="2" charset="0"/>
              </a:rPr>
              <a:t>轮转，</a:t>
            </a:r>
            <a:r>
              <a:rPr lang="zh-CN" altLang="en-US">
                <a:solidFill>
                  <a:srgbClr val="FF0000"/>
                </a:solidFill>
                <a:effectLst/>
                <a:latin typeface="Helvetica" pitchFamily="2" charset="0"/>
              </a:rPr>
              <a:t>近似了</a:t>
            </a:r>
            <a:r>
              <a:rPr lang="en" altLang="zh-CN">
                <a:solidFill>
                  <a:srgbClr val="FF0000"/>
                </a:solidFill>
                <a:effectLst/>
                <a:latin typeface="Helvetica" pitchFamily="2" charset="0"/>
              </a:rPr>
              <a:t>SJF</a:t>
            </a:r>
            <a:r>
              <a:rPr lang="zh-CN" altLang="en-US">
                <a:solidFill>
                  <a:srgbClr val="FF0000"/>
                </a:solidFill>
                <a:effectLst/>
                <a:latin typeface="Helvetica" pitchFamily="2" charset="0"/>
              </a:rPr>
              <a:t>调度</a:t>
            </a:r>
            <a:endParaRPr lang="zh-CN" altLang="en-US">
              <a:effectLst/>
              <a:latin typeface="Helvetica" pitchFamily="2" charset="0"/>
            </a:endParaRPr>
          </a:p>
          <a:p>
            <a:pPr>
              <a:lnSpc>
                <a:spcPct val="150000"/>
              </a:lnSpc>
            </a:pPr>
            <a:r>
              <a:rPr lang="en" altLang="zh-CN">
                <a:effectLst/>
                <a:latin typeface="Helvetica" pitchFamily="2" charset="0"/>
              </a:rPr>
              <a:t>CPU</a:t>
            </a:r>
            <a:r>
              <a:rPr lang="zh-CN" altLang="en-US">
                <a:effectLst/>
                <a:latin typeface="Helvetica" pitchFamily="2" charset="0"/>
              </a:rPr>
              <a:t>调度</a:t>
            </a:r>
            <a:r>
              <a:rPr lang="en-US" altLang="zh-CN">
                <a:effectLst/>
                <a:latin typeface="Helvetica" pitchFamily="2" charset="0"/>
              </a:rPr>
              <a:t>: </a:t>
            </a:r>
            <a:r>
              <a:rPr lang="zh-CN" altLang="en-US">
                <a:effectLst/>
                <a:latin typeface="Helvetica" pitchFamily="2" charset="0"/>
              </a:rPr>
              <a:t>一个简单的算法折中了大多数任务的需求，这就是实际工作的</a:t>
            </a:r>
            <a:r>
              <a:rPr lang="en" altLang="zh-CN">
                <a:effectLst/>
                <a:latin typeface="Helvetica" pitchFamily="2" charset="0"/>
              </a:rPr>
              <a:t>schedule</a:t>
            </a:r>
            <a:r>
              <a:rPr lang="zh-CN" altLang="en-US">
                <a:effectLst/>
                <a:latin typeface="Helvetica" pitchFamily="2" charset="0"/>
              </a:rPr>
              <a:t>函数</a:t>
            </a:r>
          </a:p>
        </p:txBody>
      </p:sp>
      <p:sp>
        <p:nvSpPr>
          <p:cNvPr id="10" name="文本框 9">
            <a:extLst>
              <a:ext uri="{FF2B5EF4-FFF2-40B4-BE49-F238E27FC236}">
                <a16:creationId xmlns:a16="http://schemas.microsoft.com/office/drawing/2014/main" id="{78C60B0B-1DC7-1C4C-916B-FE14DFE2956F}"/>
              </a:ext>
            </a:extLst>
          </p:cNvPr>
          <p:cNvSpPr txBox="1"/>
          <p:nvPr/>
        </p:nvSpPr>
        <p:spPr>
          <a:xfrm>
            <a:off x="3359020" y="4292082"/>
            <a:ext cx="1063112" cy="369332"/>
          </a:xfrm>
          <a:prstGeom prst="rect">
            <a:avLst/>
          </a:prstGeom>
          <a:noFill/>
        </p:spPr>
        <p:txBody>
          <a:bodyPr wrap="none" rtlCol="0">
            <a:spAutoFit/>
          </a:bodyPr>
          <a:lstStyle/>
          <a:p>
            <a:r>
              <a:rPr kumimoji="1" lang="en-US" altLang="zh-CN"/>
              <a:t>c(∞)&lt;2p</a:t>
            </a:r>
            <a:endParaRPr kumimoji="1" lang="zh-CN" altLang="en-US"/>
          </a:p>
        </p:txBody>
      </p:sp>
      <p:sp>
        <p:nvSpPr>
          <p:cNvPr id="6" name="文本框 5">
            <a:extLst>
              <a:ext uri="{FF2B5EF4-FFF2-40B4-BE49-F238E27FC236}">
                <a16:creationId xmlns:a16="http://schemas.microsoft.com/office/drawing/2014/main" id="{C39ECAFE-AB82-9849-8B5C-219A1DB08D8D}"/>
              </a:ext>
            </a:extLst>
          </p:cNvPr>
          <p:cNvSpPr txBox="1"/>
          <p:nvPr/>
        </p:nvSpPr>
        <p:spPr>
          <a:xfrm>
            <a:off x="7323741" y="1109951"/>
            <a:ext cx="1021433" cy="369332"/>
          </a:xfrm>
          <a:prstGeom prst="rect">
            <a:avLst/>
          </a:prstGeom>
          <a:noFill/>
        </p:spPr>
        <p:txBody>
          <a:bodyPr wrap="none" rtlCol="0">
            <a:spAutoFit/>
          </a:bodyPr>
          <a:lstStyle/>
          <a:p>
            <a:r>
              <a:rPr kumimoji="1" lang="en-US" altLang="zh-CN">
                <a:solidFill>
                  <a:schemeClr val="accent1">
                    <a:lumMod val="60000"/>
                    <a:lumOff val="40000"/>
                  </a:schemeClr>
                </a:solidFill>
              </a:rPr>
              <a:t>c(n) &lt;2p</a:t>
            </a:r>
            <a:endParaRPr kumimoji="1" lang="zh-CN" altLang="en-US">
              <a:solidFill>
                <a:schemeClr val="accent1">
                  <a:lumMod val="60000"/>
                  <a:lumOff val="40000"/>
                </a:schemeClr>
              </a:solidFill>
            </a:endParaRPr>
          </a:p>
        </p:txBody>
      </p:sp>
      <p:sp>
        <p:nvSpPr>
          <p:cNvPr id="8" name="文本框 7">
            <a:extLst>
              <a:ext uri="{FF2B5EF4-FFF2-40B4-BE49-F238E27FC236}">
                <a16:creationId xmlns:a16="http://schemas.microsoft.com/office/drawing/2014/main" id="{CF3C89EE-76D5-8840-9961-664BF83A22D0}"/>
              </a:ext>
            </a:extLst>
          </p:cNvPr>
          <p:cNvSpPr txBox="1"/>
          <p:nvPr/>
        </p:nvSpPr>
        <p:spPr>
          <a:xfrm>
            <a:off x="7323741" y="563480"/>
            <a:ext cx="2198038" cy="369332"/>
          </a:xfrm>
          <a:prstGeom prst="rect">
            <a:avLst/>
          </a:prstGeom>
          <a:noFill/>
        </p:spPr>
        <p:txBody>
          <a:bodyPr wrap="none" rtlCol="0">
            <a:spAutoFit/>
          </a:bodyPr>
          <a:lstStyle/>
          <a:p>
            <a:r>
              <a:rPr kumimoji="1" lang="en-US" altLang="zh-CN">
                <a:solidFill>
                  <a:schemeClr val="accent1">
                    <a:lumMod val="60000"/>
                    <a:lumOff val="40000"/>
                  </a:schemeClr>
                </a:solidFill>
              </a:rPr>
              <a:t>c(2) = p/4 + p/2 + p</a:t>
            </a:r>
            <a:endParaRPr kumimoji="1" lang="zh-CN" altLang="en-US">
              <a:solidFill>
                <a:schemeClr val="accent1">
                  <a:lumMod val="60000"/>
                  <a:lumOff val="40000"/>
                </a:schemeClr>
              </a:solidFill>
            </a:endParaRPr>
          </a:p>
        </p:txBody>
      </p:sp>
      <p:sp>
        <p:nvSpPr>
          <p:cNvPr id="11" name="文本框 10">
            <a:extLst>
              <a:ext uri="{FF2B5EF4-FFF2-40B4-BE49-F238E27FC236}">
                <a16:creationId xmlns:a16="http://schemas.microsoft.com/office/drawing/2014/main" id="{205B7607-2680-D44B-BBC4-3691AD7768F8}"/>
              </a:ext>
            </a:extLst>
          </p:cNvPr>
          <p:cNvSpPr txBox="1"/>
          <p:nvPr/>
        </p:nvSpPr>
        <p:spPr>
          <a:xfrm>
            <a:off x="7323741" y="118464"/>
            <a:ext cx="1577676" cy="369332"/>
          </a:xfrm>
          <a:prstGeom prst="rect">
            <a:avLst/>
          </a:prstGeom>
          <a:noFill/>
        </p:spPr>
        <p:txBody>
          <a:bodyPr wrap="none" rtlCol="0">
            <a:spAutoFit/>
          </a:bodyPr>
          <a:lstStyle/>
          <a:p>
            <a:r>
              <a:rPr kumimoji="1" lang="en-US" altLang="zh-CN">
                <a:solidFill>
                  <a:schemeClr val="accent1">
                    <a:lumMod val="60000"/>
                    <a:lumOff val="40000"/>
                  </a:schemeClr>
                </a:solidFill>
              </a:rPr>
              <a:t>c(1) = p/2 + p</a:t>
            </a:r>
            <a:endParaRPr kumimoji="1" lang="zh-CN" altLang="en-US">
              <a:solidFill>
                <a:schemeClr val="accent1">
                  <a:lumMod val="60000"/>
                  <a:lumOff val="40000"/>
                </a:schemeClr>
              </a:solidFill>
            </a:endParaRPr>
          </a:p>
        </p:txBody>
      </p:sp>
      <p:sp>
        <p:nvSpPr>
          <p:cNvPr id="3" name="文本框 2">
            <a:extLst>
              <a:ext uri="{FF2B5EF4-FFF2-40B4-BE49-F238E27FC236}">
                <a16:creationId xmlns:a16="http://schemas.microsoft.com/office/drawing/2014/main" id="{CAABB343-0502-1543-A883-D79C9E70B9D8}"/>
              </a:ext>
            </a:extLst>
          </p:cNvPr>
          <p:cNvSpPr txBox="1"/>
          <p:nvPr/>
        </p:nvSpPr>
        <p:spPr>
          <a:xfrm>
            <a:off x="7323257" y="1936761"/>
            <a:ext cx="4692310" cy="369332"/>
          </a:xfrm>
          <a:prstGeom prst="rect">
            <a:avLst/>
          </a:prstGeom>
          <a:noFill/>
        </p:spPr>
        <p:txBody>
          <a:bodyPr wrap="none" rtlCol="0">
            <a:spAutoFit/>
          </a:bodyPr>
          <a:lstStyle/>
          <a:p>
            <a:r>
              <a:rPr kumimoji="1" lang="zh-CN" altLang="en-US">
                <a:solidFill>
                  <a:schemeClr val="accent1">
                    <a:lumMod val="60000"/>
                    <a:lumOff val="40000"/>
                  </a:schemeClr>
                </a:solidFill>
              </a:rPr>
              <a:t>二进制，左移右移方便计算处理。比除</a:t>
            </a:r>
            <a:r>
              <a:rPr kumimoji="1" lang="en-US" altLang="zh-CN">
                <a:solidFill>
                  <a:schemeClr val="accent1">
                    <a:lumMod val="60000"/>
                    <a:lumOff val="40000"/>
                  </a:schemeClr>
                </a:solidFill>
              </a:rPr>
              <a:t>3</a:t>
            </a:r>
            <a:r>
              <a:rPr kumimoji="1" lang="zh-CN" altLang="en-US">
                <a:solidFill>
                  <a:schemeClr val="accent1">
                    <a:lumMod val="60000"/>
                    <a:lumOff val="40000"/>
                  </a:schemeClr>
                </a:solidFill>
              </a:rPr>
              <a:t>更好</a:t>
            </a:r>
          </a:p>
        </p:txBody>
      </p:sp>
      <p:sp>
        <p:nvSpPr>
          <p:cNvPr id="4" name="文本框 3">
            <a:extLst>
              <a:ext uri="{FF2B5EF4-FFF2-40B4-BE49-F238E27FC236}">
                <a16:creationId xmlns:a16="http://schemas.microsoft.com/office/drawing/2014/main" id="{21BE9D64-54B9-FC49-ABC8-2C51A1EAE652}"/>
              </a:ext>
            </a:extLst>
          </p:cNvPr>
          <p:cNvSpPr txBox="1"/>
          <p:nvPr/>
        </p:nvSpPr>
        <p:spPr>
          <a:xfrm>
            <a:off x="8578251" y="1109951"/>
            <a:ext cx="646331" cy="369332"/>
          </a:xfrm>
          <a:prstGeom prst="rect">
            <a:avLst/>
          </a:prstGeom>
          <a:noFill/>
        </p:spPr>
        <p:txBody>
          <a:bodyPr wrap="none" rtlCol="0">
            <a:spAutoFit/>
          </a:bodyPr>
          <a:lstStyle/>
          <a:p>
            <a:r>
              <a:rPr kumimoji="1" lang="zh-CN" altLang="en-US">
                <a:solidFill>
                  <a:schemeClr val="accent1">
                    <a:lumMod val="60000"/>
                    <a:lumOff val="40000"/>
                  </a:schemeClr>
                </a:solidFill>
              </a:rPr>
              <a:t>收敛</a:t>
            </a:r>
          </a:p>
        </p:txBody>
      </p:sp>
      <p:sp>
        <p:nvSpPr>
          <p:cNvPr id="12" name="文本框 11">
            <a:extLst>
              <a:ext uri="{FF2B5EF4-FFF2-40B4-BE49-F238E27FC236}">
                <a16:creationId xmlns:a16="http://schemas.microsoft.com/office/drawing/2014/main" id="{F698C11C-45EB-4648-B933-E681CA9104ED}"/>
              </a:ext>
            </a:extLst>
          </p:cNvPr>
          <p:cNvSpPr txBox="1"/>
          <p:nvPr/>
        </p:nvSpPr>
        <p:spPr>
          <a:xfrm>
            <a:off x="7346117" y="2442411"/>
            <a:ext cx="1463862" cy="369332"/>
          </a:xfrm>
          <a:prstGeom prst="rect">
            <a:avLst/>
          </a:prstGeom>
          <a:noFill/>
        </p:spPr>
        <p:txBody>
          <a:bodyPr wrap="none" rtlCol="0">
            <a:spAutoFit/>
          </a:bodyPr>
          <a:lstStyle/>
          <a:p>
            <a:r>
              <a:rPr kumimoji="1" lang="zh-CN" altLang="en-US">
                <a:solidFill>
                  <a:schemeClr val="accent1">
                    <a:lumMod val="60000"/>
                    <a:lumOff val="40000"/>
                  </a:schemeClr>
                </a:solidFill>
              </a:rPr>
              <a:t>减法 不收敛 </a:t>
            </a:r>
          </a:p>
        </p:txBody>
      </p:sp>
    </p:spTree>
    <p:extLst>
      <p:ext uri="{BB962C8B-B14F-4D97-AF65-F5344CB8AC3E}">
        <p14:creationId xmlns:p14="http://schemas.microsoft.com/office/powerpoint/2010/main" val="3498498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073A4B-BDE9-1946-95B5-CC766D655F32}"/>
              </a:ext>
            </a:extLst>
          </p:cNvPr>
          <p:cNvSpPr txBox="1"/>
          <p:nvPr/>
        </p:nvSpPr>
        <p:spPr>
          <a:xfrm>
            <a:off x="228600" y="0"/>
            <a:ext cx="3858208" cy="569451"/>
          </a:xfrm>
          <a:prstGeom prst="rect">
            <a:avLst/>
          </a:prstGeom>
          <a:noFill/>
        </p:spPr>
        <p:txBody>
          <a:bodyPr wrap="square">
            <a:spAutoFit/>
          </a:bodyPr>
          <a:lstStyle/>
          <a:p>
            <a:pPr>
              <a:lnSpc>
                <a:spcPct val="200000"/>
              </a:lnSpc>
            </a:pPr>
            <a:r>
              <a:rPr kumimoji="1" lang="zh-CN" altLang="en-US"/>
              <a:t>梳理开发时用到的操作系统的知识</a:t>
            </a:r>
            <a:endParaRPr kumimoji="1" lang="en-US" altLang="zh-CN"/>
          </a:p>
        </p:txBody>
      </p:sp>
      <p:sp>
        <p:nvSpPr>
          <p:cNvPr id="7" name="文本框 6">
            <a:extLst>
              <a:ext uri="{FF2B5EF4-FFF2-40B4-BE49-F238E27FC236}">
                <a16:creationId xmlns:a16="http://schemas.microsoft.com/office/drawing/2014/main" id="{103F1674-C384-784E-8BE8-E2CE9D8D61A9}"/>
              </a:ext>
            </a:extLst>
          </p:cNvPr>
          <p:cNvSpPr txBox="1"/>
          <p:nvPr/>
        </p:nvSpPr>
        <p:spPr>
          <a:xfrm>
            <a:off x="228600" y="1110729"/>
            <a:ext cx="10464282" cy="923330"/>
          </a:xfrm>
          <a:prstGeom prst="rect">
            <a:avLst/>
          </a:prstGeom>
          <a:noFill/>
        </p:spPr>
        <p:txBody>
          <a:bodyPr wrap="square">
            <a:spAutoFit/>
          </a:bodyPr>
          <a:lstStyle/>
          <a:p>
            <a:r>
              <a:rPr kumimoji="1" lang="en-US" altLang="zh-CN"/>
              <a:t>Ubuntu</a:t>
            </a:r>
            <a:r>
              <a:rPr kumimoji="1" lang="zh-CN" altLang="en-US"/>
              <a:t>是基于</a:t>
            </a:r>
            <a:r>
              <a:rPr kumimoji="1" lang="en" altLang="zh-CN"/>
              <a:t>Debian</a:t>
            </a:r>
            <a:r>
              <a:rPr kumimoji="1" lang="zh-CN" altLang="en"/>
              <a:t>，</a:t>
            </a:r>
            <a:r>
              <a:rPr kumimoji="1" lang="zh-CN" altLang="en-US"/>
              <a:t>以桌面应用为主的</a:t>
            </a:r>
            <a:r>
              <a:rPr kumimoji="1" lang="en-US" altLang="zh-CN"/>
              <a:t>Linux</a:t>
            </a:r>
            <a:r>
              <a:rPr kumimoji="1" lang="zh-CN" altLang="en-US"/>
              <a:t>发行版。</a:t>
            </a:r>
            <a:endParaRPr kumimoji="1" lang="en-US" altLang="zh-CN"/>
          </a:p>
          <a:p>
            <a:r>
              <a:rPr kumimoji="1" lang="en" altLang="zh-CN"/>
              <a:t>Ubuntu</a:t>
            </a:r>
            <a:r>
              <a:rPr kumimoji="1" lang="zh-CN" altLang="en-US"/>
              <a:t>有三个正式版本，包括桌面版、服务器版及</a:t>
            </a:r>
            <a:endParaRPr kumimoji="1" lang="en-US" altLang="zh-CN"/>
          </a:p>
          <a:p>
            <a:r>
              <a:rPr kumimoji="1" lang="zh-CN" altLang="en-US"/>
              <a:t>用于物联网设备和机器人的</a:t>
            </a:r>
            <a:r>
              <a:rPr kumimoji="1" lang="en" altLang="zh-CN"/>
              <a:t>Core</a:t>
            </a:r>
            <a:r>
              <a:rPr kumimoji="1" lang="zh-CN" altLang="en-US"/>
              <a:t>版。</a:t>
            </a:r>
          </a:p>
        </p:txBody>
      </p:sp>
      <p:sp>
        <p:nvSpPr>
          <p:cNvPr id="8" name="文本框 7">
            <a:extLst>
              <a:ext uri="{FF2B5EF4-FFF2-40B4-BE49-F238E27FC236}">
                <a16:creationId xmlns:a16="http://schemas.microsoft.com/office/drawing/2014/main" id="{EA6F8AC2-FF63-DE4A-9BE8-E0DFC64AC8E2}"/>
              </a:ext>
            </a:extLst>
          </p:cNvPr>
          <p:cNvSpPr txBox="1"/>
          <p:nvPr/>
        </p:nvSpPr>
        <p:spPr>
          <a:xfrm>
            <a:off x="228600" y="2084832"/>
            <a:ext cx="3858208" cy="369332"/>
          </a:xfrm>
          <a:prstGeom prst="rect">
            <a:avLst/>
          </a:prstGeom>
          <a:noFill/>
        </p:spPr>
        <p:txBody>
          <a:bodyPr wrap="square">
            <a:spAutoFit/>
          </a:bodyPr>
          <a:lstStyle/>
          <a:p>
            <a:r>
              <a:rPr kumimoji="1" lang="en-US" altLang="zh-CN"/>
              <a:t>Ubuntu</a:t>
            </a:r>
            <a:r>
              <a:rPr kumimoji="1" lang="zh-CN" altLang="en-US"/>
              <a:t>主要版本</a:t>
            </a:r>
            <a:r>
              <a:rPr kumimoji="1" lang="en-US" altLang="zh-CN"/>
              <a:t>14.04</a:t>
            </a:r>
            <a:r>
              <a:rPr kumimoji="1" lang="zh-CN" altLang="en-US"/>
              <a:t> </a:t>
            </a:r>
            <a:r>
              <a:rPr kumimoji="1" lang="en-US" altLang="zh-CN"/>
              <a:t>16.04</a:t>
            </a:r>
            <a:r>
              <a:rPr kumimoji="1" lang="zh-CN" altLang="en-US"/>
              <a:t> </a:t>
            </a:r>
            <a:r>
              <a:rPr kumimoji="1" lang="en-US" altLang="zh-CN"/>
              <a:t>18.04</a:t>
            </a:r>
            <a:endParaRPr kumimoji="1" lang="zh-CN" altLang="en-US"/>
          </a:p>
        </p:txBody>
      </p:sp>
      <p:sp>
        <p:nvSpPr>
          <p:cNvPr id="9" name="文本框 8">
            <a:extLst>
              <a:ext uri="{FF2B5EF4-FFF2-40B4-BE49-F238E27FC236}">
                <a16:creationId xmlns:a16="http://schemas.microsoft.com/office/drawing/2014/main" id="{98CB35F3-707C-3D49-B5B7-DEE1EBBBDDC2}"/>
              </a:ext>
            </a:extLst>
          </p:cNvPr>
          <p:cNvSpPr txBox="1"/>
          <p:nvPr/>
        </p:nvSpPr>
        <p:spPr>
          <a:xfrm>
            <a:off x="228600" y="2781936"/>
            <a:ext cx="2898648" cy="369332"/>
          </a:xfrm>
          <a:prstGeom prst="rect">
            <a:avLst/>
          </a:prstGeom>
          <a:noFill/>
        </p:spPr>
        <p:txBody>
          <a:bodyPr wrap="square">
            <a:spAutoFit/>
          </a:bodyPr>
          <a:lstStyle/>
          <a:p>
            <a:r>
              <a:rPr kumimoji="1" lang="en-US" altLang="zh-CN"/>
              <a:t>VMWare</a:t>
            </a:r>
            <a:r>
              <a:rPr kumimoji="1" lang="zh-CN" altLang="en-US"/>
              <a:t>或者双系统安装</a:t>
            </a:r>
          </a:p>
        </p:txBody>
      </p:sp>
      <p:sp>
        <p:nvSpPr>
          <p:cNvPr id="10" name="文本框 9">
            <a:extLst>
              <a:ext uri="{FF2B5EF4-FFF2-40B4-BE49-F238E27FC236}">
                <a16:creationId xmlns:a16="http://schemas.microsoft.com/office/drawing/2014/main" id="{18184A54-B247-AC4B-B2AF-BF2DA79D596C}"/>
              </a:ext>
            </a:extLst>
          </p:cNvPr>
          <p:cNvSpPr txBox="1"/>
          <p:nvPr/>
        </p:nvSpPr>
        <p:spPr>
          <a:xfrm>
            <a:off x="263652" y="3479040"/>
            <a:ext cx="5867400" cy="400110"/>
          </a:xfrm>
          <a:prstGeom prst="rect">
            <a:avLst/>
          </a:prstGeom>
          <a:noFill/>
        </p:spPr>
        <p:txBody>
          <a:bodyPr wrap="square">
            <a:spAutoFit/>
          </a:bodyPr>
          <a:lstStyle/>
          <a:p>
            <a:r>
              <a:rPr kumimoji="1" lang="en-US" altLang="zh-CN" sz="2000"/>
              <a:t>SSH</a:t>
            </a:r>
            <a:r>
              <a:rPr kumimoji="1" lang="zh-CN" altLang="en-US" sz="2000"/>
              <a:t>        </a:t>
            </a:r>
            <a:r>
              <a:rPr kumimoji="1" lang="en-US" altLang="zh-CN" sz="2000"/>
              <a:t>VNC</a:t>
            </a:r>
            <a:r>
              <a:rPr kumimoji="1" lang="zh-CN" altLang="en-US" sz="2000"/>
              <a:t>           </a:t>
            </a:r>
            <a:r>
              <a:rPr kumimoji="1" lang="en-US" altLang="zh-CN" sz="2000"/>
              <a:t>NoMachine</a:t>
            </a:r>
            <a:endParaRPr kumimoji="1" lang="zh-CN" altLang="en-US" sz="2000"/>
          </a:p>
        </p:txBody>
      </p:sp>
      <p:sp>
        <p:nvSpPr>
          <p:cNvPr id="11" name="文本框 10">
            <a:extLst>
              <a:ext uri="{FF2B5EF4-FFF2-40B4-BE49-F238E27FC236}">
                <a16:creationId xmlns:a16="http://schemas.microsoft.com/office/drawing/2014/main" id="{CA9B2A0A-3405-0143-AA2B-FF3199989A78}"/>
              </a:ext>
            </a:extLst>
          </p:cNvPr>
          <p:cNvSpPr txBox="1"/>
          <p:nvPr/>
        </p:nvSpPr>
        <p:spPr>
          <a:xfrm>
            <a:off x="327578" y="4314066"/>
            <a:ext cx="4564380" cy="1754326"/>
          </a:xfrm>
          <a:prstGeom prst="rect">
            <a:avLst/>
          </a:prstGeom>
          <a:noFill/>
        </p:spPr>
        <p:txBody>
          <a:bodyPr wrap="square" rtlCol="0">
            <a:spAutoFit/>
          </a:bodyPr>
          <a:lstStyle/>
          <a:p>
            <a:r>
              <a:rPr kumimoji="1" lang="en-US" altLang="zh-CN"/>
              <a:t>VI</a:t>
            </a:r>
            <a:r>
              <a:rPr kumimoji="1" lang="zh-CN" altLang="en-US"/>
              <a:t>       </a:t>
            </a:r>
            <a:r>
              <a:rPr kumimoji="1" lang="en-US" altLang="zh-CN"/>
              <a:t>VIM</a:t>
            </a:r>
            <a:r>
              <a:rPr kumimoji="1" lang="zh-CN" altLang="en-US"/>
              <a:t>        </a:t>
            </a:r>
            <a:endParaRPr kumimoji="1" lang="en-US" altLang="zh-CN"/>
          </a:p>
          <a:p>
            <a:endParaRPr kumimoji="1" lang="en-US" altLang="zh-CN"/>
          </a:p>
          <a:p>
            <a:r>
              <a:rPr kumimoji="1" lang="en-US" altLang="zh-CN"/>
              <a:t>gedit</a:t>
            </a:r>
            <a:r>
              <a:rPr kumimoji="1" lang="zh-CN" altLang="en-US"/>
              <a:t>       </a:t>
            </a:r>
            <a:r>
              <a:rPr kumimoji="1" lang="en-US" altLang="zh-CN"/>
              <a:t>EMACS</a:t>
            </a:r>
            <a:r>
              <a:rPr kumimoji="1" lang="zh-CN" altLang="en-US"/>
              <a:t>   </a:t>
            </a:r>
            <a:r>
              <a:rPr kumimoji="1" lang="en-US" altLang="zh-CN"/>
              <a:t>jupyternootbook</a:t>
            </a:r>
          </a:p>
          <a:p>
            <a:endParaRPr kumimoji="1" lang="en-US" altLang="zh-CN"/>
          </a:p>
          <a:p>
            <a:endParaRPr kumimoji="1" lang="en-US" altLang="zh-CN"/>
          </a:p>
          <a:p>
            <a:r>
              <a:rPr kumimoji="1" lang="en-US" altLang="zh-CN"/>
              <a:t>sublime</a:t>
            </a:r>
            <a:r>
              <a:rPr kumimoji="1" lang="zh-CN" altLang="en-US"/>
              <a:t>           </a:t>
            </a:r>
            <a:r>
              <a:rPr kumimoji="1" lang="en-US" altLang="zh-CN"/>
              <a:t>Visual</a:t>
            </a:r>
            <a:r>
              <a:rPr kumimoji="1" lang="zh-CN" altLang="en-US"/>
              <a:t> </a:t>
            </a:r>
            <a:r>
              <a:rPr kumimoji="1" lang="en-US" altLang="zh-CN"/>
              <a:t>Studio</a:t>
            </a:r>
            <a:r>
              <a:rPr kumimoji="1" lang="zh-CN" altLang="en-US"/>
              <a:t>  </a:t>
            </a:r>
            <a:r>
              <a:rPr kumimoji="1" lang="en-US" altLang="zh-CN"/>
              <a:t>Code</a:t>
            </a:r>
            <a:endParaRPr kumimoji="1" lang="zh-CN" altLang="en-US"/>
          </a:p>
        </p:txBody>
      </p:sp>
      <p:pic>
        <p:nvPicPr>
          <p:cNvPr id="13" name="图片 12">
            <a:extLst>
              <a:ext uri="{FF2B5EF4-FFF2-40B4-BE49-F238E27FC236}">
                <a16:creationId xmlns:a16="http://schemas.microsoft.com/office/drawing/2014/main" id="{D4503963-C0D8-4B49-B13B-B2F9887D590F}"/>
              </a:ext>
            </a:extLst>
          </p:cNvPr>
          <p:cNvPicPr>
            <a:picLocks noChangeAspect="1"/>
          </p:cNvPicPr>
          <p:nvPr/>
        </p:nvPicPr>
        <p:blipFill>
          <a:blip r:embed="rId2"/>
          <a:stretch>
            <a:fillRect/>
          </a:stretch>
        </p:blipFill>
        <p:spPr>
          <a:xfrm>
            <a:off x="4955883" y="2575337"/>
            <a:ext cx="6088888" cy="3927971"/>
          </a:xfrm>
          <a:prstGeom prst="rect">
            <a:avLst/>
          </a:prstGeom>
        </p:spPr>
      </p:pic>
      <p:pic>
        <p:nvPicPr>
          <p:cNvPr id="3" name="图片 2">
            <a:extLst>
              <a:ext uri="{FF2B5EF4-FFF2-40B4-BE49-F238E27FC236}">
                <a16:creationId xmlns:a16="http://schemas.microsoft.com/office/drawing/2014/main" id="{5FF6BD6E-849B-684D-B3B9-3C3F5A7A7E9F}"/>
              </a:ext>
            </a:extLst>
          </p:cNvPr>
          <p:cNvPicPr>
            <a:picLocks noChangeAspect="1"/>
          </p:cNvPicPr>
          <p:nvPr/>
        </p:nvPicPr>
        <p:blipFill>
          <a:blip r:embed="rId3"/>
          <a:stretch>
            <a:fillRect/>
          </a:stretch>
        </p:blipFill>
        <p:spPr>
          <a:xfrm>
            <a:off x="7670135" y="47367"/>
            <a:ext cx="4378853" cy="2919235"/>
          </a:xfrm>
          <a:prstGeom prst="rect">
            <a:avLst/>
          </a:prstGeom>
        </p:spPr>
      </p:pic>
    </p:spTree>
    <p:extLst>
      <p:ext uri="{BB962C8B-B14F-4D97-AF65-F5344CB8AC3E}">
        <p14:creationId xmlns:p14="http://schemas.microsoft.com/office/powerpoint/2010/main" val="2102922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4D5E33F-A026-3F48-866D-BFD39342590A}"/>
              </a:ext>
            </a:extLst>
          </p:cNvPr>
          <p:cNvSpPr txBox="1"/>
          <p:nvPr/>
        </p:nvSpPr>
        <p:spPr>
          <a:xfrm>
            <a:off x="379476" y="365760"/>
            <a:ext cx="1924812" cy="369332"/>
          </a:xfrm>
          <a:prstGeom prst="rect">
            <a:avLst/>
          </a:prstGeom>
          <a:noFill/>
        </p:spPr>
        <p:txBody>
          <a:bodyPr wrap="square">
            <a:spAutoFit/>
          </a:bodyPr>
          <a:lstStyle/>
          <a:p>
            <a:pPr algn="l"/>
            <a:r>
              <a:rPr lang="en" altLang="zh-CN" b="1" i="0">
                <a:solidFill>
                  <a:srgbClr val="4F4F4F"/>
                </a:solidFill>
                <a:effectLst/>
                <a:latin typeface="PingFang SC" panose="020B0400000000000000" pitchFamily="34" charset="-122"/>
                <a:ea typeface="PingFang SC" panose="020B0400000000000000" pitchFamily="34" charset="-122"/>
              </a:rPr>
              <a:t>Linux</a:t>
            </a:r>
            <a:r>
              <a:rPr lang="zh-CN" altLang="en-US" b="1" i="0">
                <a:solidFill>
                  <a:srgbClr val="4F4F4F"/>
                </a:solidFill>
                <a:effectLst/>
                <a:latin typeface="PingFang SC" panose="020B0400000000000000" pitchFamily="34" charset="-122"/>
                <a:ea typeface="PingFang SC" panose="020B0400000000000000" pitchFamily="34" charset="-122"/>
              </a:rPr>
              <a:t>常用命令</a:t>
            </a:r>
          </a:p>
        </p:txBody>
      </p:sp>
      <p:sp>
        <p:nvSpPr>
          <p:cNvPr id="12" name="文本框 11">
            <a:extLst>
              <a:ext uri="{FF2B5EF4-FFF2-40B4-BE49-F238E27FC236}">
                <a16:creationId xmlns:a16="http://schemas.microsoft.com/office/drawing/2014/main" id="{13990366-3A19-3543-AA74-95CEDEF7554F}"/>
              </a:ext>
            </a:extLst>
          </p:cNvPr>
          <p:cNvSpPr txBox="1"/>
          <p:nvPr/>
        </p:nvSpPr>
        <p:spPr>
          <a:xfrm>
            <a:off x="950976" y="1463040"/>
            <a:ext cx="10852651" cy="2031325"/>
          </a:xfrm>
          <a:prstGeom prst="rect">
            <a:avLst/>
          </a:prstGeom>
          <a:noFill/>
        </p:spPr>
        <p:txBody>
          <a:bodyPr wrap="none" rtlCol="0">
            <a:spAutoFit/>
          </a:bodyPr>
          <a:lstStyle/>
          <a:p>
            <a:r>
              <a:rPr kumimoji="1" lang="en-US" altLang="zh-CN"/>
              <a:t>clear</a:t>
            </a:r>
            <a:r>
              <a:rPr kumimoji="1" lang="zh-CN" altLang="en-US"/>
              <a:t>      </a:t>
            </a:r>
            <a:r>
              <a:rPr kumimoji="1" lang="en-US" altLang="zh-CN"/>
              <a:t>ip</a:t>
            </a:r>
            <a:r>
              <a:rPr kumimoji="1" lang="zh-CN" altLang="en-US"/>
              <a:t> </a:t>
            </a:r>
            <a:r>
              <a:rPr kumimoji="1" lang="en-US" altLang="zh-CN"/>
              <a:t>addr</a:t>
            </a:r>
            <a:r>
              <a:rPr kumimoji="1" lang="zh-CN" altLang="en-US"/>
              <a:t>       </a:t>
            </a:r>
            <a:r>
              <a:rPr kumimoji="1" lang="en-US" altLang="zh-CN"/>
              <a:t>date</a:t>
            </a:r>
            <a:r>
              <a:rPr kumimoji="1" lang="zh-CN" altLang="en-US"/>
              <a:t>     </a:t>
            </a:r>
            <a:r>
              <a:rPr kumimoji="1" lang="en-US" altLang="zh-CN"/>
              <a:t>~</a:t>
            </a:r>
            <a:r>
              <a:rPr kumimoji="1" lang="zh-CN" altLang="en-US"/>
              <a:t>      </a:t>
            </a:r>
            <a:r>
              <a:rPr kumimoji="1" lang="en-US" altLang="zh-CN"/>
              <a:t>pwd</a:t>
            </a:r>
            <a:r>
              <a:rPr kumimoji="1" lang="zh-CN" altLang="en-US"/>
              <a:t>       </a:t>
            </a:r>
            <a:r>
              <a:rPr kumimoji="1" lang="en-US" altLang="zh-CN"/>
              <a:t>cd</a:t>
            </a:r>
            <a:r>
              <a:rPr kumimoji="1" lang="zh-CN" altLang="en-US"/>
              <a:t>          </a:t>
            </a:r>
            <a:r>
              <a:rPr kumimoji="1" lang="en-US" altLang="zh-CN"/>
              <a:t>cd..</a:t>
            </a:r>
            <a:r>
              <a:rPr kumimoji="1" lang="zh-CN" altLang="en-US"/>
              <a:t>           </a:t>
            </a:r>
            <a:r>
              <a:rPr kumimoji="1" lang="en-US" altLang="zh-CN"/>
              <a:t>ls</a:t>
            </a:r>
            <a:r>
              <a:rPr kumimoji="1" lang="zh-CN" altLang="en-US"/>
              <a:t>             </a:t>
            </a:r>
            <a:r>
              <a:rPr kumimoji="1" lang="en-US" altLang="zh-CN"/>
              <a:t>ls</a:t>
            </a:r>
            <a:r>
              <a:rPr kumimoji="1" lang="zh-CN" altLang="en-US"/>
              <a:t> </a:t>
            </a:r>
            <a:r>
              <a:rPr kumimoji="1" lang="en-US" altLang="zh-CN"/>
              <a:t>–l</a:t>
            </a:r>
            <a:r>
              <a:rPr kumimoji="1" lang="zh-CN" altLang="en-US"/>
              <a:t>            *          </a:t>
            </a:r>
            <a:r>
              <a:rPr kumimoji="1" lang="en-US" altLang="zh-CN"/>
              <a:t>mkdir</a:t>
            </a:r>
            <a:r>
              <a:rPr kumimoji="1" lang="zh-CN" altLang="en-US"/>
              <a:t>             </a:t>
            </a:r>
            <a:r>
              <a:rPr kumimoji="1" lang="en-US" altLang="zh-CN"/>
              <a:t>rm</a:t>
            </a:r>
            <a:r>
              <a:rPr kumimoji="1" lang="zh-CN" altLang="en-US"/>
              <a:t>   </a:t>
            </a:r>
            <a:endParaRPr kumimoji="1" lang="en-US" altLang="zh-CN"/>
          </a:p>
          <a:p>
            <a:endParaRPr kumimoji="1" lang="en-US" altLang="zh-CN"/>
          </a:p>
          <a:p>
            <a:endParaRPr kumimoji="1" lang="en-US" altLang="zh-CN"/>
          </a:p>
          <a:p>
            <a:r>
              <a:rPr kumimoji="1" lang="en-US" altLang="zh-CN"/>
              <a:t>rm</a:t>
            </a:r>
            <a:r>
              <a:rPr kumimoji="1" lang="zh-CN" altLang="en-US"/>
              <a:t> </a:t>
            </a:r>
            <a:r>
              <a:rPr kumimoji="1" lang="en-US" altLang="zh-CN"/>
              <a:t>–f</a:t>
            </a:r>
            <a:r>
              <a:rPr kumimoji="1" lang="zh-CN" altLang="en-US"/>
              <a:t>      </a:t>
            </a:r>
            <a:r>
              <a:rPr kumimoji="1" lang="en-US" altLang="zh-CN"/>
              <a:t>mv</a:t>
            </a:r>
            <a:r>
              <a:rPr kumimoji="1" lang="zh-CN" altLang="en-US"/>
              <a:t>       </a:t>
            </a:r>
            <a:r>
              <a:rPr kumimoji="1" lang="en-US" altLang="zh-CN"/>
              <a:t>cp</a:t>
            </a:r>
            <a:r>
              <a:rPr kumimoji="1" lang="zh-CN" altLang="en-US"/>
              <a:t>  </a:t>
            </a:r>
            <a:r>
              <a:rPr kumimoji="1" lang="en-US" altLang="zh-CN"/>
              <a:t>-r</a:t>
            </a:r>
            <a:r>
              <a:rPr kumimoji="1" lang="zh-CN" altLang="en-US"/>
              <a:t>        </a:t>
            </a:r>
            <a:r>
              <a:rPr kumimoji="1" lang="en-US" altLang="zh-CN"/>
              <a:t>ping</a:t>
            </a:r>
            <a:r>
              <a:rPr kumimoji="1" lang="zh-CN" altLang="en-US"/>
              <a:t>  </a:t>
            </a:r>
            <a:r>
              <a:rPr kumimoji="1" lang="en-US" altLang="zh-CN"/>
              <a:t>-c</a:t>
            </a:r>
            <a:r>
              <a:rPr kumimoji="1" lang="zh-CN" altLang="en-US"/>
              <a:t>        </a:t>
            </a:r>
            <a:r>
              <a:rPr kumimoji="1" lang="en-US" altLang="zh-CN"/>
              <a:t>cat</a:t>
            </a:r>
            <a:r>
              <a:rPr kumimoji="1" lang="zh-CN" altLang="en-US"/>
              <a:t>        </a:t>
            </a:r>
            <a:r>
              <a:rPr kumimoji="1" lang="en-US" altLang="zh-CN"/>
              <a:t>tail</a:t>
            </a:r>
            <a:r>
              <a:rPr kumimoji="1" lang="zh-CN" altLang="en-US"/>
              <a:t>  </a:t>
            </a:r>
            <a:r>
              <a:rPr kumimoji="1" lang="en-US" altLang="zh-CN"/>
              <a:t>-f</a:t>
            </a:r>
            <a:r>
              <a:rPr kumimoji="1" lang="zh-CN" altLang="en-US"/>
              <a:t>       </a:t>
            </a:r>
            <a:r>
              <a:rPr kumimoji="1" lang="en-US" altLang="zh-CN"/>
              <a:t>grep</a:t>
            </a:r>
            <a:r>
              <a:rPr kumimoji="1" lang="zh-CN" altLang="en-US"/>
              <a:t>          </a:t>
            </a:r>
            <a:r>
              <a:rPr kumimoji="1" lang="en-US" altLang="zh-CN"/>
              <a:t>find</a:t>
            </a:r>
            <a:r>
              <a:rPr kumimoji="1" lang="zh-CN" altLang="en-US"/>
              <a:t>             </a:t>
            </a:r>
            <a:r>
              <a:rPr kumimoji="1" lang="en-US" altLang="zh-CN"/>
              <a:t>chmod</a:t>
            </a:r>
            <a:r>
              <a:rPr kumimoji="1" lang="zh-CN" altLang="en-US"/>
              <a:t>             </a:t>
            </a:r>
            <a:r>
              <a:rPr kumimoji="1" lang="en-US" altLang="zh-CN"/>
              <a:t>env</a:t>
            </a:r>
            <a:r>
              <a:rPr kumimoji="1" lang="zh-CN" altLang="en-US"/>
              <a:t>          </a:t>
            </a:r>
            <a:endParaRPr kumimoji="1" lang="en-US" altLang="zh-CN"/>
          </a:p>
          <a:p>
            <a:endParaRPr kumimoji="1" lang="en-US" altLang="zh-CN"/>
          </a:p>
          <a:p>
            <a:endParaRPr kumimoji="1" lang="en-US" altLang="zh-CN"/>
          </a:p>
          <a:p>
            <a:r>
              <a:rPr kumimoji="1" lang="en-US" altLang="zh-CN"/>
              <a:t>echo</a:t>
            </a:r>
            <a:r>
              <a:rPr kumimoji="1" lang="zh-CN" altLang="en-US"/>
              <a:t>       </a:t>
            </a:r>
            <a:r>
              <a:rPr kumimoji="1" lang="en-US" altLang="zh-CN"/>
              <a:t>export</a:t>
            </a:r>
            <a:r>
              <a:rPr kumimoji="1" lang="zh-CN" altLang="en-US"/>
              <a:t>       </a:t>
            </a:r>
            <a:r>
              <a:rPr kumimoji="1" lang="en-US" altLang="zh-CN"/>
              <a:t>source</a:t>
            </a:r>
            <a:r>
              <a:rPr kumimoji="1" lang="zh-CN" altLang="en-US"/>
              <a:t>       </a:t>
            </a:r>
            <a:r>
              <a:rPr kumimoji="1" lang="en-US" altLang="zh-CN"/>
              <a:t>ps -ef</a:t>
            </a:r>
            <a:r>
              <a:rPr kumimoji="1" lang="zh-CN" altLang="en-US"/>
              <a:t>      </a:t>
            </a:r>
          </a:p>
        </p:txBody>
      </p:sp>
      <p:sp>
        <p:nvSpPr>
          <p:cNvPr id="13" name="文本框 12">
            <a:extLst>
              <a:ext uri="{FF2B5EF4-FFF2-40B4-BE49-F238E27FC236}">
                <a16:creationId xmlns:a16="http://schemas.microsoft.com/office/drawing/2014/main" id="{37271DB8-C8DF-8D42-8EFC-159D45BBFF61}"/>
              </a:ext>
            </a:extLst>
          </p:cNvPr>
          <p:cNvSpPr txBox="1"/>
          <p:nvPr/>
        </p:nvSpPr>
        <p:spPr>
          <a:xfrm>
            <a:off x="950976" y="3938016"/>
            <a:ext cx="10530447" cy="1477328"/>
          </a:xfrm>
          <a:prstGeom prst="rect">
            <a:avLst/>
          </a:prstGeom>
          <a:noFill/>
        </p:spPr>
        <p:txBody>
          <a:bodyPr wrap="none" rtlCol="0">
            <a:spAutoFit/>
          </a:bodyPr>
          <a:lstStyle/>
          <a:p>
            <a:r>
              <a:rPr kumimoji="1" lang="en-US" altLang="zh-CN"/>
              <a:t>apt-get</a:t>
            </a:r>
            <a:r>
              <a:rPr kumimoji="1" lang="zh-CN" altLang="en-US"/>
              <a:t>             </a:t>
            </a:r>
            <a:r>
              <a:rPr kumimoji="1" lang="en-US" altLang="zh-CN"/>
              <a:t>pip</a:t>
            </a:r>
            <a:r>
              <a:rPr kumimoji="1" lang="zh-CN" altLang="en-US"/>
              <a:t>            </a:t>
            </a:r>
            <a:r>
              <a:rPr kumimoji="1" lang="en-US" altLang="zh-CN"/>
              <a:t>pip3</a:t>
            </a:r>
            <a:r>
              <a:rPr kumimoji="1" lang="zh-CN" altLang="en-US"/>
              <a:t>                </a:t>
            </a:r>
            <a:r>
              <a:rPr kumimoji="1" lang="en-US" altLang="zh-CN"/>
              <a:t>sudo</a:t>
            </a:r>
            <a:r>
              <a:rPr kumimoji="1" lang="zh-CN" altLang="en-US"/>
              <a:t>             </a:t>
            </a:r>
            <a:r>
              <a:rPr kumimoji="1" lang="en-US" altLang="zh-CN"/>
              <a:t>python</a:t>
            </a:r>
            <a:r>
              <a:rPr kumimoji="1" lang="zh-CN" altLang="en-US"/>
              <a:t>          </a:t>
            </a:r>
            <a:r>
              <a:rPr kumimoji="1" lang="en-US" altLang="zh-CN"/>
              <a:t>gcc</a:t>
            </a:r>
            <a:r>
              <a:rPr kumimoji="1" lang="zh-CN" altLang="en-US"/>
              <a:t>                </a:t>
            </a:r>
            <a:r>
              <a:rPr kumimoji="1" lang="en-US" altLang="zh-CN"/>
              <a:t>code</a:t>
            </a:r>
            <a:r>
              <a:rPr kumimoji="1" lang="zh-CN" altLang="en-US"/>
              <a:t>                 </a:t>
            </a:r>
            <a:r>
              <a:rPr kumimoji="1" lang="en-US" altLang="zh-CN"/>
              <a:t>cmake..</a:t>
            </a:r>
          </a:p>
          <a:p>
            <a:endParaRPr kumimoji="1" lang="en-US" altLang="zh-CN"/>
          </a:p>
          <a:p>
            <a:endParaRPr kumimoji="1" lang="en-US" altLang="zh-CN"/>
          </a:p>
          <a:p>
            <a:r>
              <a:rPr lang="en" altLang="zh-CN"/>
              <a:t>catkin_make</a:t>
            </a:r>
            <a:r>
              <a:rPr lang="zh-CN" altLang="en-US"/>
              <a:t>     </a:t>
            </a:r>
            <a:r>
              <a:rPr lang="en" altLang="zh-CN"/>
              <a:t>catkin_create_pkg</a:t>
            </a:r>
            <a:r>
              <a:rPr lang="zh-CN" altLang="en-US"/>
              <a:t>            </a:t>
            </a:r>
            <a:r>
              <a:rPr lang="en" altLang="zh-CN"/>
              <a:t>roscpp</a:t>
            </a:r>
            <a:r>
              <a:rPr lang="zh-CN" altLang="en-US"/>
              <a:t>           </a:t>
            </a:r>
            <a:r>
              <a:rPr lang="en-US" altLang="zh-CN"/>
              <a:t>nasm</a:t>
            </a:r>
            <a:r>
              <a:rPr lang="zh-CN" altLang="en-US"/>
              <a:t>            </a:t>
            </a:r>
            <a:r>
              <a:rPr lang="en-US" altLang="zh-CN"/>
              <a:t>dd</a:t>
            </a:r>
            <a:endParaRPr kumimoji="1" lang="en-US" altLang="zh-CN"/>
          </a:p>
          <a:p>
            <a:endParaRPr kumimoji="1" lang="en-US" altLang="zh-CN"/>
          </a:p>
        </p:txBody>
      </p:sp>
    </p:spTree>
    <p:extLst>
      <p:ext uri="{BB962C8B-B14F-4D97-AF65-F5344CB8AC3E}">
        <p14:creationId xmlns:p14="http://schemas.microsoft.com/office/powerpoint/2010/main" val="193176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3D6973-9050-A04D-8466-F9979F746829}"/>
              </a:ext>
            </a:extLst>
          </p:cNvPr>
          <p:cNvSpPr txBox="1"/>
          <p:nvPr/>
        </p:nvSpPr>
        <p:spPr>
          <a:xfrm>
            <a:off x="0" y="0"/>
            <a:ext cx="6097656" cy="569451"/>
          </a:xfrm>
          <a:prstGeom prst="rect">
            <a:avLst/>
          </a:prstGeom>
          <a:noFill/>
        </p:spPr>
        <p:txBody>
          <a:bodyPr wrap="square">
            <a:spAutoFit/>
          </a:bodyPr>
          <a:lstStyle/>
          <a:p>
            <a:pPr>
              <a:lnSpc>
                <a:spcPct val="200000"/>
              </a:lnSpc>
            </a:pPr>
            <a:r>
              <a:rPr kumimoji="1" lang="zh-CN" altLang="en-US"/>
              <a:t>介绍演示自己构建的</a:t>
            </a:r>
            <a:r>
              <a:rPr kumimoji="1" lang="en-US" altLang="zh-CN"/>
              <a:t>Linux</a:t>
            </a:r>
            <a:r>
              <a:rPr kumimoji="1" lang="zh-CN" altLang="en-US"/>
              <a:t>操作系统</a:t>
            </a:r>
            <a:endParaRPr kumimoji="1" lang="en-US" altLang="zh-CN"/>
          </a:p>
        </p:txBody>
      </p:sp>
      <p:sp>
        <p:nvSpPr>
          <p:cNvPr id="2" name="文本框 1">
            <a:extLst>
              <a:ext uri="{FF2B5EF4-FFF2-40B4-BE49-F238E27FC236}">
                <a16:creationId xmlns:a16="http://schemas.microsoft.com/office/drawing/2014/main" id="{6C577426-924D-7E4A-8CCC-8C72051B6034}"/>
              </a:ext>
            </a:extLst>
          </p:cNvPr>
          <p:cNvSpPr txBox="1"/>
          <p:nvPr/>
        </p:nvSpPr>
        <p:spPr>
          <a:xfrm>
            <a:off x="311085" y="1187777"/>
            <a:ext cx="2723823" cy="369332"/>
          </a:xfrm>
          <a:prstGeom prst="rect">
            <a:avLst/>
          </a:prstGeom>
          <a:noFill/>
        </p:spPr>
        <p:txBody>
          <a:bodyPr wrap="none" rtlCol="0">
            <a:spAutoFit/>
          </a:bodyPr>
          <a:lstStyle/>
          <a:p>
            <a:r>
              <a:rPr kumimoji="1" lang="zh-CN" altLang="en-US"/>
              <a:t>构建过程中使用到的工具</a:t>
            </a:r>
          </a:p>
        </p:txBody>
      </p:sp>
      <p:sp>
        <p:nvSpPr>
          <p:cNvPr id="4" name="文本框 3">
            <a:extLst>
              <a:ext uri="{FF2B5EF4-FFF2-40B4-BE49-F238E27FC236}">
                <a16:creationId xmlns:a16="http://schemas.microsoft.com/office/drawing/2014/main" id="{689A2607-58AC-5444-BC33-259253777B4C}"/>
              </a:ext>
            </a:extLst>
          </p:cNvPr>
          <p:cNvSpPr txBox="1"/>
          <p:nvPr/>
        </p:nvSpPr>
        <p:spPr>
          <a:xfrm>
            <a:off x="623741" y="1806103"/>
            <a:ext cx="5490606" cy="307777"/>
          </a:xfrm>
          <a:prstGeom prst="rect">
            <a:avLst/>
          </a:prstGeom>
          <a:noFill/>
        </p:spPr>
        <p:txBody>
          <a:bodyPr wrap="none" rtlCol="0">
            <a:spAutoFit/>
          </a:bodyPr>
          <a:lstStyle/>
          <a:p>
            <a:r>
              <a:rPr kumimoji="1" lang="en-US" altLang="zh-CN" sz="1400">
                <a:latin typeface="+mn-ea"/>
              </a:rPr>
              <a:t>Notepad++</a:t>
            </a:r>
            <a:r>
              <a:rPr kumimoji="1" lang="zh-CN" altLang="en-US" sz="1400">
                <a:latin typeface="+mn-ea"/>
              </a:rPr>
              <a:t>或</a:t>
            </a:r>
            <a:r>
              <a:rPr kumimoji="1" lang="en-US" altLang="zh-CN" sz="1400">
                <a:latin typeface="+mn-ea"/>
              </a:rPr>
              <a:t>Sublime</a:t>
            </a:r>
            <a:r>
              <a:rPr kumimoji="1" lang="zh-CN" altLang="en-US" sz="1400">
                <a:latin typeface="+mn-ea"/>
              </a:rPr>
              <a:t>：用于编辑</a:t>
            </a:r>
            <a:r>
              <a:rPr kumimoji="1" lang="en-US" altLang="zh-CN" sz="1400">
                <a:latin typeface="+mn-ea"/>
              </a:rPr>
              <a:t>asm</a:t>
            </a:r>
            <a:r>
              <a:rPr kumimoji="1" lang="zh-CN" altLang="en-US" sz="1400">
                <a:latin typeface="+mn-ea"/>
              </a:rPr>
              <a:t>文件、</a:t>
            </a:r>
            <a:r>
              <a:rPr kumimoji="1" lang="en-US" altLang="zh-CN" sz="1400">
                <a:latin typeface="+mn-ea"/>
              </a:rPr>
              <a:t>C</a:t>
            </a:r>
            <a:r>
              <a:rPr kumimoji="1" lang="zh-CN" altLang="en-US" sz="1400">
                <a:latin typeface="+mn-ea"/>
              </a:rPr>
              <a:t>文件和</a:t>
            </a:r>
            <a:r>
              <a:rPr kumimoji="1" lang="en-US" altLang="zh-CN" sz="1400">
                <a:latin typeface="+mn-ea"/>
              </a:rPr>
              <a:t>Makefile</a:t>
            </a:r>
            <a:r>
              <a:rPr kumimoji="1" lang="zh-CN" altLang="en-US" sz="1400">
                <a:latin typeface="+mn-ea"/>
              </a:rPr>
              <a:t>文件。</a:t>
            </a:r>
          </a:p>
        </p:txBody>
      </p:sp>
      <p:sp>
        <p:nvSpPr>
          <p:cNvPr id="5" name="文本框 4">
            <a:extLst>
              <a:ext uri="{FF2B5EF4-FFF2-40B4-BE49-F238E27FC236}">
                <a16:creationId xmlns:a16="http://schemas.microsoft.com/office/drawing/2014/main" id="{54AABA19-DBEC-2340-9F3F-D12A80EA5EAE}"/>
              </a:ext>
            </a:extLst>
          </p:cNvPr>
          <p:cNvSpPr txBox="1"/>
          <p:nvPr/>
        </p:nvSpPr>
        <p:spPr>
          <a:xfrm>
            <a:off x="623741" y="2208985"/>
            <a:ext cx="3204723" cy="307777"/>
          </a:xfrm>
          <a:prstGeom prst="rect">
            <a:avLst/>
          </a:prstGeom>
          <a:noFill/>
        </p:spPr>
        <p:txBody>
          <a:bodyPr wrap="none" rtlCol="0">
            <a:spAutoFit/>
          </a:bodyPr>
          <a:lstStyle/>
          <a:p>
            <a:r>
              <a:rPr kumimoji="1" lang="en-US" altLang="zh-CN" sz="1400">
                <a:latin typeface="+mn-ea"/>
              </a:rPr>
              <a:t>Linux</a:t>
            </a:r>
            <a:r>
              <a:rPr kumimoji="1" lang="zh-CN" altLang="en-US" sz="1400">
                <a:latin typeface="+mn-ea"/>
              </a:rPr>
              <a:t>虚拟机：利用</a:t>
            </a:r>
            <a:r>
              <a:rPr kumimoji="1" lang="en-US" altLang="zh-CN" sz="1400">
                <a:latin typeface="+mn-ea"/>
              </a:rPr>
              <a:t>Gcc</a:t>
            </a:r>
            <a:r>
              <a:rPr kumimoji="1" lang="zh-CN" altLang="en-US" sz="1400">
                <a:latin typeface="+mn-ea"/>
              </a:rPr>
              <a:t>组织编译工程。</a:t>
            </a:r>
          </a:p>
        </p:txBody>
      </p:sp>
      <p:sp>
        <p:nvSpPr>
          <p:cNvPr id="6" name="文本框 5">
            <a:extLst>
              <a:ext uri="{FF2B5EF4-FFF2-40B4-BE49-F238E27FC236}">
                <a16:creationId xmlns:a16="http://schemas.microsoft.com/office/drawing/2014/main" id="{9DE09A60-8801-7A4F-8B3C-D1F900017E26}"/>
              </a:ext>
            </a:extLst>
          </p:cNvPr>
          <p:cNvSpPr txBox="1"/>
          <p:nvPr/>
        </p:nvSpPr>
        <p:spPr>
          <a:xfrm>
            <a:off x="623741" y="2611867"/>
            <a:ext cx="4995278" cy="307777"/>
          </a:xfrm>
          <a:prstGeom prst="rect">
            <a:avLst/>
          </a:prstGeom>
          <a:noFill/>
        </p:spPr>
        <p:txBody>
          <a:bodyPr wrap="none" rtlCol="0">
            <a:spAutoFit/>
          </a:bodyPr>
          <a:lstStyle/>
          <a:p>
            <a:r>
              <a:rPr kumimoji="1" lang="en-US" altLang="zh-CN" sz="1400">
                <a:latin typeface="+mn-ea"/>
              </a:rPr>
              <a:t>nasm</a:t>
            </a:r>
            <a:r>
              <a:rPr kumimoji="1" lang="zh-CN" altLang="en-US" sz="1400">
                <a:latin typeface="+mn-ea"/>
              </a:rPr>
              <a:t>解释器：基于</a:t>
            </a:r>
            <a:r>
              <a:rPr kumimoji="1" lang="en-US" altLang="zh-CN" sz="1400">
                <a:latin typeface="+mn-ea"/>
              </a:rPr>
              <a:t>x86</a:t>
            </a:r>
            <a:r>
              <a:rPr kumimoji="1" lang="zh-CN" altLang="en-US" sz="1400">
                <a:latin typeface="+mn-ea"/>
              </a:rPr>
              <a:t>架构的汇编软件，用来编译汇编语音。</a:t>
            </a:r>
          </a:p>
        </p:txBody>
      </p:sp>
      <p:sp>
        <p:nvSpPr>
          <p:cNvPr id="7" name="文本框 6">
            <a:extLst>
              <a:ext uri="{FF2B5EF4-FFF2-40B4-BE49-F238E27FC236}">
                <a16:creationId xmlns:a16="http://schemas.microsoft.com/office/drawing/2014/main" id="{99B5897B-99E1-024D-8133-88F1DD054847}"/>
              </a:ext>
            </a:extLst>
          </p:cNvPr>
          <p:cNvSpPr txBox="1"/>
          <p:nvPr/>
        </p:nvSpPr>
        <p:spPr>
          <a:xfrm>
            <a:off x="623741" y="3014749"/>
            <a:ext cx="2765501" cy="307777"/>
          </a:xfrm>
          <a:prstGeom prst="rect">
            <a:avLst/>
          </a:prstGeom>
          <a:noFill/>
        </p:spPr>
        <p:txBody>
          <a:bodyPr wrap="none" rtlCol="0">
            <a:spAutoFit/>
          </a:bodyPr>
          <a:lstStyle/>
          <a:p>
            <a:r>
              <a:rPr kumimoji="1" lang="en-US" altLang="zh-CN" sz="1400">
                <a:latin typeface="+mn-ea"/>
              </a:rPr>
              <a:t>DD</a:t>
            </a:r>
            <a:r>
              <a:rPr kumimoji="1" lang="zh-CN" altLang="en-US" sz="1400">
                <a:latin typeface="+mn-ea"/>
              </a:rPr>
              <a:t>：用于给虚拟硬盘烧写数据。</a:t>
            </a:r>
          </a:p>
        </p:txBody>
      </p:sp>
      <p:sp>
        <p:nvSpPr>
          <p:cNvPr id="8" name="文本框 7">
            <a:extLst>
              <a:ext uri="{FF2B5EF4-FFF2-40B4-BE49-F238E27FC236}">
                <a16:creationId xmlns:a16="http://schemas.microsoft.com/office/drawing/2014/main" id="{105C61A9-8D57-6D4D-B33F-3EDEE2CDBDF6}"/>
              </a:ext>
            </a:extLst>
          </p:cNvPr>
          <p:cNvSpPr txBox="1"/>
          <p:nvPr/>
        </p:nvSpPr>
        <p:spPr>
          <a:xfrm>
            <a:off x="623741" y="3417631"/>
            <a:ext cx="6439583" cy="307777"/>
          </a:xfrm>
          <a:prstGeom prst="rect">
            <a:avLst/>
          </a:prstGeom>
          <a:noFill/>
        </p:spPr>
        <p:txBody>
          <a:bodyPr wrap="none" rtlCol="0">
            <a:spAutoFit/>
          </a:bodyPr>
          <a:lstStyle/>
          <a:p>
            <a:r>
              <a:rPr kumimoji="1" lang="en-US" altLang="zh-CN" sz="1400">
                <a:latin typeface="+mn-ea"/>
              </a:rPr>
              <a:t>gcc</a:t>
            </a:r>
            <a:r>
              <a:rPr kumimoji="1" lang="zh-CN" altLang="en-US" sz="1400">
                <a:latin typeface="+mn-ea"/>
              </a:rPr>
              <a:t>：</a:t>
            </a:r>
            <a:r>
              <a:rPr lang="en" altLang="zh-CN" sz="1400"/>
              <a:t> GNU</a:t>
            </a:r>
            <a:r>
              <a:rPr lang="zh-CN" altLang="en-US" sz="1400"/>
              <a:t>操作系统专门编写的一款编译器，用于将编程语言解释成机器语言。</a:t>
            </a:r>
            <a:endParaRPr kumimoji="1" lang="zh-CN" altLang="en-US" sz="1400">
              <a:latin typeface="+mn-ea"/>
            </a:endParaRPr>
          </a:p>
        </p:txBody>
      </p:sp>
      <p:sp>
        <p:nvSpPr>
          <p:cNvPr id="9" name="文本框 8">
            <a:extLst>
              <a:ext uri="{FF2B5EF4-FFF2-40B4-BE49-F238E27FC236}">
                <a16:creationId xmlns:a16="http://schemas.microsoft.com/office/drawing/2014/main" id="{763C1F6F-C218-F24C-9E17-804F29AE9615}"/>
              </a:ext>
            </a:extLst>
          </p:cNvPr>
          <p:cNvSpPr txBox="1"/>
          <p:nvPr/>
        </p:nvSpPr>
        <p:spPr>
          <a:xfrm>
            <a:off x="638279" y="3820513"/>
            <a:ext cx="5089855" cy="307777"/>
          </a:xfrm>
          <a:prstGeom prst="rect">
            <a:avLst/>
          </a:prstGeom>
          <a:noFill/>
        </p:spPr>
        <p:txBody>
          <a:bodyPr wrap="none" rtlCol="0">
            <a:spAutoFit/>
          </a:bodyPr>
          <a:lstStyle/>
          <a:p>
            <a:r>
              <a:rPr kumimoji="1" lang="en-US" altLang="zh-CN" sz="1400">
                <a:latin typeface="+mn-ea"/>
              </a:rPr>
              <a:t>Bochs</a:t>
            </a:r>
            <a:r>
              <a:rPr kumimoji="1" lang="zh-CN" altLang="en-US" sz="1400">
                <a:latin typeface="+mn-ea"/>
              </a:rPr>
              <a:t>：</a:t>
            </a:r>
            <a:r>
              <a:rPr kumimoji="1" lang="en-US" altLang="zh-CN" sz="1400">
                <a:latin typeface="+mn-ea"/>
              </a:rPr>
              <a:t>x86</a:t>
            </a:r>
            <a:r>
              <a:rPr kumimoji="1" lang="zh-CN" altLang="en-US" sz="1400">
                <a:latin typeface="+mn-ea"/>
              </a:rPr>
              <a:t>硬件平台模拟器 用于模拟从启动到运行的全过程。</a:t>
            </a:r>
          </a:p>
        </p:txBody>
      </p:sp>
      <p:sp>
        <p:nvSpPr>
          <p:cNvPr id="10" name="文本框 9">
            <a:extLst>
              <a:ext uri="{FF2B5EF4-FFF2-40B4-BE49-F238E27FC236}">
                <a16:creationId xmlns:a16="http://schemas.microsoft.com/office/drawing/2014/main" id="{C72E8C90-7F70-184E-8C04-1F4536EE3339}"/>
              </a:ext>
            </a:extLst>
          </p:cNvPr>
          <p:cNvSpPr txBox="1"/>
          <p:nvPr/>
        </p:nvSpPr>
        <p:spPr>
          <a:xfrm>
            <a:off x="638279" y="4223395"/>
            <a:ext cx="8940268" cy="523220"/>
          </a:xfrm>
          <a:prstGeom prst="rect">
            <a:avLst/>
          </a:prstGeom>
          <a:noFill/>
        </p:spPr>
        <p:txBody>
          <a:bodyPr wrap="none" rtlCol="0">
            <a:spAutoFit/>
          </a:bodyPr>
          <a:lstStyle/>
          <a:p>
            <a:r>
              <a:rPr kumimoji="1" lang="en-US" altLang="zh-CN" sz="1400"/>
              <a:t>Makefile</a:t>
            </a:r>
            <a:r>
              <a:rPr kumimoji="1" lang="zh-CN" altLang="en-US" sz="1400"/>
              <a:t>：  </a:t>
            </a:r>
            <a:r>
              <a:rPr lang="zh-CN" altLang="en-US" sz="1400"/>
              <a:t>定义了一系列的规则来指定哪些文件需要先编译，哪些文件需要后编译，哪些文件需要重新编译，</a:t>
            </a:r>
            <a:endParaRPr lang="en-US" altLang="zh-CN" sz="1400"/>
          </a:p>
          <a:p>
            <a:r>
              <a:rPr lang="zh-CN" altLang="en-US" sz="1400"/>
              <a:t>  </a:t>
            </a:r>
            <a:r>
              <a:rPr lang="en-US" altLang="zh-CN" sz="1400"/>
              <a:t>	</a:t>
            </a:r>
            <a:r>
              <a:rPr lang="zh-CN" altLang="en-US" sz="1400"/>
              <a:t>甚至于进行更复杂的功能操作，因为</a:t>
            </a:r>
            <a:r>
              <a:rPr lang="en" altLang="zh-CN" sz="1400"/>
              <a:t>makefile</a:t>
            </a:r>
            <a:r>
              <a:rPr lang="zh-CN" altLang="en-US" sz="1400"/>
              <a:t>就像一个</a:t>
            </a:r>
            <a:r>
              <a:rPr lang="en" altLang="zh-CN" sz="1400"/>
              <a:t>Shell</a:t>
            </a:r>
            <a:r>
              <a:rPr lang="zh-CN" altLang="en-US" sz="1400"/>
              <a:t>脚本一样，也可以执行操作系统的命令。</a:t>
            </a:r>
            <a:endParaRPr kumimoji="1" lang="zh-CN" altLang="en-US" sz="1400"/>
          </a:p>
        </p:txBody>
      </p:sp>
    </p:spTree>
    <p:extLst>
      <p:ext uri="{BB962C8B-B14F-4D97-AF65-F5344CB8AC3E}">
        <p14:creationId xmlns:p14="http://schemas.microsoft.com/office/powerpoint/2010/main" val="601782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8C1B1B4-88E0-AF4E-AF36-EB8F42844621}"/>
              </a:ext>
            </a:extLst>
          </p:cNvPr>
          <p:cNvSpPr txBox="1"/>
          <p:nvPr/>
        </p:nvSpPr>
        <p:spPr>
          <a:xfrm>
            <a:off x="0" y="0"/>
            <a:ext cx="6097656" cy="569451"/>
          </a:xfrm>
          <a:prstGeom prst="rect">
            <a:avLst/>
          </a:prstGeom>
          <a:noFill/>
        </p:spPr>
        <p:txBody>
          <a:bodyPr wrap="square">
            <a:spAutoFit/>
          </a:bodyPr>
          <a:lstStyle/>
          <a:p>
            <a:pPr>
              <a:lnSpc>
                <a:spcPct val="200000"/>
              </a:lnSpc>
            </a:pPr>
            <a:r>
              <a:rPr kumimoji="1" lang="zh-CN" altLang="en-US"/>
              <a:t>介绍演示自己构建的</a:t>
            </a:r>
            <a:r>
              <a:rPr kumimoji="1" lang="en-US" altLang="zh-CN"/>
              <a:t>Linux</a:t>
            </a:r>
            <a:r>
              <a:rPr kumimoji="1" lang="zh-CN" altLang="en-US"/>
              <a:t>操作系统</a:t>
            </a:r>
            <a:endParaRPr kumimoji="1" lang="en-US" altLang="zh-CN"/>
          </a:p>
        </p:txBody>
      </p:sp>
      <p:sp>
        <p:nvSpPr>
          <p:cNvPr id="3" name="文本框 2">
            <a:extLst>
              <a:ext uri="{FF2B5EF4-FFF2-40B4-BE49-F238E27FC236}">
                <a16:creationId xmlns:a16="http://schemas.microsoft.com/office/drawing/2014/main" id="{9A4842AD-BE3C-3F42-817D-CFB9C96FC35A}"/>
              </a:ext>
            </a:extLst>
          </p:cNvPr>
          <p:cNvSpPr txBox="1"/>
          <p:nvPr/>
        </p:nvSpPr>
        <p:spPr>
          <a:xfrm>
            <a:off x="528491" y="1196503"/>
            <a:ext cx="1026243" cy="307777"/>
          </a:xfrm>
          <a:prstGeom prst="rect">
            <a:avLst/>
          </a:prstGeom>
          <a:noFill/>
        </p:spPr>
        <p:txBody>
          <a:bodyPr wrap="none" rtlCol="0">
            <a:spAutoFit/>
          </a:bodyPr>
          <a:lstStyle/>
          <a:p>
            <a:r>
              <a:rPr kumimoji="1" lang="zh-CN" altLang="en-US" sz="1400">
                <a:latin typeface="+mn-ea"/>
              </a:rPr>
              <a:t>* 磁盘加载</a:t>
            </a:r>
          </a:p>
        </p:txBody>
      </p:sp>
      <p:sp>
        <p:nvSpPr>
          <p:cNvPr id="4" name="文本框 3">
            <a:extLst>
              <a:ext uri="{FF2B5EF4-FFF2-40B4-BE49-F238E27FC236}">
                <a16:creationId xmlns:a16="http://schemas.microsoft.com/office/drawing/2014/main" id="{4CEAE84E-30F0-6D4C-8C5E-48380A1300FB}"/>
              </a:ext>
            </a:extLst>
          </p:cNvPr>
          <p:cNvSpPr txBox="1"/>
          <p:nvPr/>
        </p:nvSpPr>
        <p:spPr>
          <a:xfrm>
            <a:off x="1148546" y="1806103"/>
            <a:ext cx="4467890" cy="307777"/>
          </a:xfrm>
          <a:prstGeom prst="rect">
            <a:avLst/>
          </a:prstGeom>
          <a:noFill/>
        </p:spPr>
        <p:txBody>
          <a:bodyPr wrap="none" rtlCol="0">
            <a:spAutoFit/>
          </a:bodyPr>
          <a:lstStyle/>
          <a:p>
            <a:r>
              <a:rPr kumimoji="1" lang="zh-CN" altLang="en-US" sz="1400">
                <a:latin typeface="+mn-ea"/>
              </a:rPr>
              <a:t>制作一个大小为</a:t>
            </a:r>
            <a:r>
              <a:rPr kumimoji="1" lang="en-US" altLang="zh-CN" sz="1400">
                <a:latin typeface="+mn-ea"/>
              </a:rPr>
              <a:t>512Bytes</a:t>
            </a:r>
            <a:r>
              <a:rPr kumimoji="1" lang="zh-CN" altLang="en-US" sz="1400">
                <a:latin typeface="+mn-ea"/>
              </a:rPr>
              <a:t>的软盘，用于存储指令文件。</a:t>
            </a:r>
            <a:endParaRPr kumimoji="1" lang="en-US" altLang="zh-CN" sz="1400">
              <a:latin typeface="+mn-ea"/>
            </a:endParaRPr>
          </a:p>
        </p:txBody>
      </p:sp>
      <p:sp>
        <p:nvSpPr>
          <p:cNvPr id="5" name="文本框 4">
            <a:extLst>
              <a:ext uri="{FF2B5EF4-FFF2-40B4-BE49-F238E27FC236}">
                <a16:creationId xmlns:a16="http://schemas.microsoft.com/office/drawing/2014/main" id="{9A9E9839-3391-D74D-9A97-2308D4AC3B69}"/>
              </a:ext>
            </a:extLst>
          </p:cNvPr>
          <p:cNvSpPr txBox="1"/>
          <p:nvPr/>
        </p:nvSpPr>
        <p:spPr>
          <a:xfrm>
            <a:off x="586469" y="2546785"/>
            <a:ext cx="1026243" cy="307777"/>
          </a:xfrm>
          <a:prstGeom prst="rect">
            <a:avLst/>
          </a:prstGeom>
          <a:noFill/>
        </p:spPr>
        <p:txBody>
          <a:bodyPr wrap="none" rtlCol="0">
            <a:spAutoFit/>
          </a:bodyPr>
          <a:lstStyle/>
          <a:p>
            <a:r>
              <a:rPr kumimoji="1" lang="zh-CN" altLang="en-US" sz="1400">
                <a:latin typeface="+mn-ea"/>
              </a:rPr>
              <a:t>* 指令文件</a:t>
            </a:r>
          </a:p>
        </p:txBody>
      </p:sp>
      <p:sp>
        <p:nvSpPr>
          <p:cNvPr id="6" name="文本框 5">
            <a:extLst>
              <a:ext uri="{FF2B5EF4-FFF2-40B4-BE49-F238E27FC236}">
                <a16:creationId xmlns:a16="http://schemas.microsoft.com/office/drawing/2014/main" id="{4471F36A-F6D1-1848-990D-407FA7CEE6E3}"/>
              </a:ext>
            </a:extLst>
          </p:cNvPr>
          <p:cNvSpPr txBox="1"/>
          <p:nvPr/>
        </p:nvSpPr>
        <p:spPr>
          <a:xfrm>
            <a:off x="1206524" y="3156385"/>
            <a:ext cx="7042312" cy="523220"/>
          </a:xfrm>
          <a:prstGeom prst="rect">
            <a:avLst/>
          </a:prstGeom>
          <a:noFill/>
        </p:spPr>
        <p:txBody>
          <a:bodyPr wrap="none" rtlCol="0">
            <a:spAutoFit/>
          </a:bodyPr>
          <a:lstStyle/>
          <a:p>
            <a:r>
              <a:rPr kumimoji="1" lang="zh-CN" altLang="en-US" sz="1400">
                <a:latin typeface="+mn-ea"/>
              </a:rPr>
              <a:t>利用指令，设定程序的加载地址（</a:t>
            </a:r>
            <a:r>
              <a:rPr kumimoji="1" lang="en-US" altLang="zh-CN" sz="1400">
                <a:latin typeface="+mn-ea"/>
              </a:rPr>
              <a:t>7C00</a:t>
            </a:r>
            <a:r>
              <a:rPr kumimoji="1" lang="zh-CN" altLang="en-US" sz="1400">
                <a:latin typeface="+mn-ea"/>
              </a:rPr>
              <a:t>），初始化寄存器，调用子过程，然后死循环，</a:t>
            </a:r>
            <a:endParaRPr kumimoji="1" lang="en-US" altLang="zh-CN" sz="1400">
              <a:latin typeface="+mn-ea"/>
            </a:endParaRPr>
          </a:p>
          <a:p>
            <a:r>
              <a:rPr kumimoji="1" lang="zh-CN" altLang="en-US" sz="1400">
                <a:latin typeface="+mn-ea"/>
              </a:rPr>
              <a:t>这时，利用</a:t>
            </a:r>
            <a:r>
              <a:rPr kumimoji="1" lang="en-US" altLang="zh-CN" sz="1400">
                <a:latin typeface="+mn-ea"/>
              </a:rPr>
              <a:t>BIOS</a:t>
            </a:r>
            <a:r>
              <a:rPr kumimoji="1" lang="zh-CN" altLang="en-US" sz="1400">
                <a:latin typeface="+mn-ea"/>
              </a:rPr>
              <a:t>系统调用向屏幕输出字符串。</a:t>
            </a:r>
            <a:endParaRPr kumimoji="1" lang="en-US" altLang="zh-CN" sz="1400">
              <a:latin typeface="+mn-ea"/>
            </a:endParaRPr>
          </a:p>
        </p:txBody>
      </p:sp>
      <p:sp>
        <p:nvSpPr>
          <p:cNvPr id="7" name="文本框 6">
            <a:extLst>
              <a:ext uri="{FF2B5EF4-FFF2-40B4-BE49-F238E27FC236}">
                <a16:creationId xmlns:a16="http://schemas.microsoft.com/office/drawing/2014/main" id="{D3CA4D22-D3E4-E44C-A699-87B1983CEED8}"/>
              </a:ext>
            </a:extLst>
          </p:cNvPr>
          <p:cNvSpPr txBox="1"/>
          <p:nvPr/>
        </p:nvSpPr>
        <p:spPr>
          <a:xfrm>
            <a:off x="586469" y="3937325"/>
            <a:ext cx="976549" cy="307777"/>
          </a:xfrm>
          <a:prstGeom prst="rect">
            <a:avLst/>
          </a:prstGeom>
          <a:noFill/>
        </p:spPr>
        <p:txBody>
          <a:bodyPr wrap="none" rtlCol="0">
            <a:spAutoFit/>
          </a:bodyPr>
          <a:lstStyle/>
          <a:p>
            <a:r>
              <a:rPr kumimoji="1" lang="zh-CN" altLang="en-US" sz="1400">
                <a:latin typeface="+mn-ea"/>
              </a:rPr>
              <a:t>*扇区加载</a:t>
            </a:r>
          </a:p>
        </p:txBody>
      </p:sp>
      <p:sp>
        <p:nvSpPr>
          <p:cNvPr id="8" name="文本框 7">
            <a:extLst>
              <a:ext uri="{FF2B5EF4-FFF2-40B4-BE49-F238E27FC236}">
                <a16:creationId xmlns:a16="http://schemas.microsoft.com/office/drawing/2014/main" id="{B4F136CA-2866-0F4E-B70C-AD8E52B5F5E6}"/>
              </a:ext>
            </a:extLst>
          </p:cNvPr>
          <p:cNvSpPr txBox="1"/>
          <p:nvPr/>
        </p:nvSpPr>
        <p:spPr>
          <a:xfrm>
            <a:off x="1206524" y="4546925"/>
            <a:ext cx="7470315" cy="307777"/>
          </a:xfrm>
          <a:prstGeom prst="rect">
            <a:avLst/>
          </a:prstGeom>
          <a:noFill/>
        </p:spPr>
        <p:txBody>
          <a:bodyPr wrap="none" rtlCol="0">
            <a:spAutoFit/>
          </a:bodyPr>
          <a:lstStyle/>
          <a:p>
            <a:r>
              <a:rPr kumimoji="1" lang="zh-CN" altLang="en-US" sz="1400">
                <a:latin typeface="+mn-ea"/>
              </a:rPr>
              <a:t>加载</a:t>
            </a:r>
            <a:r>
              <a:rPr kumimoji="1" lang="en-US" altLang="zh-CN" sz="1400">
                <a:latin typeface="+mn-ea"/>
              </a:rPr>
              <a:t>Loader</a:t>
            </a:r>
            <a:r>
              <a:rPr kumimoji="1" lang="zh-CN" altLang="en-US" sz="1400">
                <a:latin typeface="+mn-ea"/>
              </a:rPr>
              <a:t>程序，操作特定端口，并传入内存起始地址，利用</a:t>
            </a:r>
            <a:r>
              <a:rPr kumimoji="1" lang="en-US" altLang="zh-CN" sz="1400">
                <a:latin typeface="+mn-ea"/>
              </a:rPr>
              <a:t>LOOP</a:t>
            </a:r>
            <a:r>
              <a:rPr kumimoji="1" lang="zh-CN" altLang="en-US" sz="1400">
                <a:latin typeface="+mn-ea"/>
              </a:rPr>
              <a:t>将磁盘内容读到内存。</a:t>
            </a:r>
            <a:endParaRPr kumimoji="1" lang="en-US" altLang="zh-CN" sz="1400">
              <a:latin typeface="+mn-ea"/>
            </a:endParaRPr>
          </a:p>
        </p:txBody>
      </p:sp>
      <p:pic>
        <p:nvPicPr>
          <p:cNvPr id="1026" name="Picture 2" descr="memoryanddisk">
            <a:extLst>
              <a:ext uri="{FF2B5EF4-FFF2-40B4-BE49-F238E27FC236}">
                <a16:creationId xmlns:a16="http://schemas.microsoft.com/office/drawing/2014/main" id="{4FD8FB9D-2E4D-6F45-9635-124739C1AC9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18653" y="1305577"/>
            <a:ext cx="3063258" cy="370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353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F198F9-58E5-DE44-A19B-F7B6D67CEEE8}"/>
              </a:ext>
            </a:extLst>
          </p:cNvPr>
          <p:cNvSpPr txBox="1"/>
          <p:nvPr/>
        </p:nvSpPr>
        <p:spPr>
          <a:xfrm>
            <a:off x="528491" y="1196503"/>
            <a:ext cx="1537600" cy="307777"/>
          </a:xfrm>
          <a:prstGeom prst="rect">
            <a:avLst/>
          </a:prstGeom>
          <a:noFill/>
        </p:spPr>
        <p:txBody>
          <a:bodyPr wrap="none" rtlCol="0">
            <a:spAutoFit/>
          </a:bodyPr>
          <a:lstStyle/>
          <a:p>
            <a:r>
              <a:rPr kumimoji="1" lang="zh-CN" altLang="en-US" sz="1400">
                <a:latin typeface="+mn-ea"/>
              </a:rPr>
              <a:t>* 模拟加载</a:t>
            </a:r>
            <a:r>
              <a:rPr kumimoji="1" lang="en-US" altLang="zh-CN" sz="1400">
                <a:latin typeface="+mn-ea"/>
              </a:rPr>
              <a:t>kernel</a:t>
            </a:r>
            <a:endParaRPr kumimoji="1" lang="zh-CN" altLang="en-US" sz="1400">
              <a:latin typeface="+mn-ea"/>
            </a:endParaRPr>
          </a:p>
        </p:txBody>
      </p:sp>
      <p:sp>
        <p:nvSpPr>
          <p:cNvPr id="3" name="文本框 2">
            <a:extLst>
              <a:ext uri="{FF2B5EF4-FFF2-40B4-BE49-F238E27FC236}">
                <a16:creationId xmlns:a16="http://schemas.microsoft.com/office/drawing/2014/main" id="{54D36589-1F2E-C642-8791-166CA7A7926D}"/>
              </a:ext>
            </a:extLst>
          </p:cNvPr>
          <p:cNvSpPr txBox="1"/>
          <p:nvPr/>
        </p:nvSpPr>
        <p:spPr>
          <a:xfrm>
            <a:off x="1148546" y="1806103"/>
            <a:ext cx="7856638" cy="307777"/>
          </a:xfrm>
          <a:prstGeom prst="rect">
            <a:avLst/>
          </a:prstGeom>
          <a:noFill/>
        </p:spPr>
        <p:txBody>
          <a:bodyPr wrap="none" rtlCol="0">
            <a:spAutoFit/>
          </a:bodyPr>
          <a:lstStyle/>
          <a:p>
            <a:r>
              <a:rPr kumimoji="1" lang="zh-CN" altLang="en-US" sz="1400">
                <a:latin typeface="+mn-ea"/>
              </a:rPr>
              <a:t>通过</a:t>
            </a:r>
            <a:r>
              <a:rPr kumimoji="1" lang="en-US" altLang="zh-CN" sz="1400">
                <a:latin typeface="+mn-ea"/>
              </a:rPr>
              <a:t>loader</a:t>
            </a:r>
            <a:r>
              <a:rPr kumimoji="1" lang="zh-CN" altLang="en-US" sz="1400">
                <a:latin typeface="+mn-ea"/>
              </a:rPr>
              <a:t>文件的变化，更改读取的磁盘扇区偏移量和内存加载地址，来到达</a:t>
            </a:r>
            <a:r>
              <a:rPr kumimoji="1" lang="en-US" altLang="zh-CN" sz="1400">
                <a:latin typeface="+mn-ea"/>
              </a:rPr>
              <a:t>kernel</a:t>
            </a:r>
            <a:r>
              <a:rPr kumimoji="1" lang="zh-CN" altLang="en-US" sz="1400">
                <a:latin typeface="+mn-ea"/>
              </a:rPr>
              <a:t>起始位置。</a:t>
            </a:r>
            <a:endParaRPr kumimoji="1" lang="en-US" altLang="zh-CN" sz="1400">
              <a:latin typeface="+mn-ea"/>
            </a:endParaRPr>
          </a:p>
        </p:txBody>
      </p:sp>
      <p:sp>
        <p:nvSpPr>
          <p:cNvPr id="4" name="文本框 3">
            <a:extLst>
              <a:ext uri="{FF2B5EF4-FFF2-40B4-BE49-F238E27FC236}">
                <a16:creationId xmlns:a16="http://schemas.microsoft.com/office/drawing/2014/main" id="{10349926-0EF3-D749-B514-B20E9D8D2F27}"/>
              </a:ext>
            </a:extLst>
          </p:cNvPr>
          <p:cNvSpPr txBox="1"/>
          <p:nvPr/>
        </p:nvSpPr>
        <p:spPr>
          <a:xfrm>
            <a:off x="0" y="0"/>
            <a:ext cx="6097656" cy="569451"/>
          </a:xfrm>
          <a:prstGeom prst="rect">
            <a:avLst/>
          </a:prstGeom>
          <a:noFill/>
        </p:spPr>
        <p:txBody>
          <a:bodyPr wrap="square">
            <a:spAutoFit/>
          </a:bodyPr>
          <a:lstStyle/>
          <a:p>
            <a:pPr>
              <a:lnSpc>
                <a:spcPct val="200000"/>
              </a:lnSpc>
            </a:pPr>
            <a:r>
              <a:rPr kumimoji="1" lang="zh-CN" altLang="en-US"/>
              <a:t>介绍演示自己构建的</a:t>
            </a:r>
            <a:r>
              <a:rPr kumimoji="1" lang="en-US" altLang="zh-CN"/>
              <a:t>Linux</a:t>
            </a:r>
            <a:r>
              <a:rPr kumimoji="1" lang="zh-CN" altLang="en-US"/>
              <a:t>操作系统</a:t>
            </a:r>
            <a:endParaRPr kumimoji="1" lang="en-US" altLang="zh-CN"/>
          </a:p>
        </p:txBody>
      </p:sp>
      <p:sp>
        <p:nvSpPr>
          <p:cNvPr id="5" name="文本框 4">
            <a:extLst>
              <a:ext uri="{FF2B5EF4-FFF2-40B4-BE49-F238E27FC236}">
                <a16:creationId xmlns:a16="http://schemas.microsoft.com/office/drawing/2014/main" id="{85F429C5-9C00-204B-AFE3-E82339FB1E79}"/>
              </a:ext>
            </a:extLst>
          </p:cNvPr>
          <p:cNvSpPr txBox="1"/>
          <p:nvPr/>
        </p:nvSpPr>
        <p:spPr>
          <a:xfrm>
            <a:off x="1148546" y="2587043"/>
            <a:ext cx="6401111" cy="307777"/>
          </a:xfrm>
          <a:prstGeom prst="rect">
            <a:avLst/>
          </a:prstGeom>
          <a:noFill/>
        </p:spPr>
        <p:txBody>
          <a:bodyPr wrap="none" rtlCol="0">
            <a:spAutoFit/>
          </a:bodyPr>
          <a:lstStyle/>
          <a:p>
            <a:r>
              <a:rPr kumimoji="1" lang="en-US" altLang="zh-CN" sz="1400">
                <a:latin typeface="+mn-ea"/>
              </a:rPr>
              <a:t>kernel</a:t>
            </a:r>
            <a:r>
              <a:rPr kumimoji="1" lang="zh-CN" altLang="en-US" sz="1400">
                <a:latin typeface="+mn-ea"/>
              </a:rPr>
              <a:t>执行结束后，可认为所有与底层交互已经打通，已经顺利完成系统启动。</a:t>
            </a:r>
            <a:endParaRPr kumimoji="1" lang="en-US" altLang="zh-CN" sz="1400">
              <a:latin typeface="+mn-ea"/>
            </a:endParaRPr>
          </a:p>
        </p:txBody>
      </p:sp>
      <p:sp>
        <p:nvSpPr>
          <p:cNvPr id="6" name="文本框 5">
            <a:extLst>
              <a:ext uri="{FF2B5EF4-FFF2-40B4-BE49-F238E27FC236}">
                <a16:creationId xmlns:a16="http://schemas.microsoft.com/office/drawing/2014/main" id="{7148EAD6-63FF-C047-8451-42D66D6BFFFB}"/>
              </a:ext>
            </a:extLst>
          </p:cNvPr>
          <p:cNvSpPr txBox="1"/>
          <p:nvPr/>
        </p:nvSpPr>
        <p:spPr>
          <a:xfrm>
            <a:off x="528491" y="3199692"/>
            <a:ext cx="1923925" cy="307777"/>
          </a:xfrm>
          <a:prstGeom prst="rect">
            <a:avLst/>
          </a:prstGeom>
          <a:noFill/>
        </p:spPr>
        <p:txBody>
          <a:bodyPr wrap="none" rtlCol="0">
            <a:spAutoFit/>
          </a:bodyPr>
          <a:lstStyle/>
          <a:p>
            <a:r>
              <a:rPr kumimoji="1" lang="zh-CN" altLang="en-US" sz="1400">
                <a:latin typeface="+mn-ea"/>
              </a:rPr>
              <a:t>* 驱动与上层业务逻辑</a:t>
            </a:r>
          </a:p>
        </p:txBody>
      </p:sp>
      <p:sp>
        <p:nvSpPr>
          <p:cNvPr id="7" name="文本框 6">
            <a:extLst>
              <a:ext uri="{FF2B5EF4-FFF2-40B4-BE49-F238E27FC236}">
                <a16:creationId xmlns:a16="http://schemas.microsoft.com/office/drawing/2014/main" id="{33A5E643-7432-4740-A500-CCA766AE2260}"/>
              </a:ext>
            </a:extLst>
          </p:cNvPr>
          <p:cNvSpPr txBox="1"/>
          <p:nvPr/>
        </p:nvSpPr>
        <p:spPr>
          <a:xfrm>
            <a:off x="1148546" y="3809292"/>
            <a:ext cx="5614037" cy="1600438"/>
          </a:xfrm>
          <a:prstGeom prst="rect">
            <a:avLst/>
          </a:prstGeom>
          <a:noFill/>
        </p:spPr>
        <p:txBody>
          <a:bodyPr wrap="none" rtlCol="0">
            <a:spAutoFit/>
          </a:bodyPr>
          <a:lstStyle/>
          <a:p>
            <a:r>
              <a:rPr kumimoji="1" lang="zh-CN" altLang="en-US" sz="1400">
                <a:latin typeface="+mn-ea"/>
              </a:rPr>
              <a:t>对接底层硬件资源（</a:t>
            </a:r>
            <a:r>
              <a:rPr kumimoji="1" lang="en-US" altLang="zh-CN" sz="1400">
                <a:latin typeface="+mn-ea"/>
              </a:rPr>
              <a:t>asm</a:t>
            </a:r>
            <a:r>
              <a:rPr kumimoji="1" lang="zh-CN" altLang="en-US" sz="1400">
                <a:latin typeface="+mn-ea"/>
              </a:rPr>
              <a:t>），完成上层接口设计（</a:t>
            </a:r>
            <a:r>
              <a:rPr kumimoji="1" lang="en-US" altLang="zh-CN" sz="1400">
                <a:latin typeface="+mn-ea"/>
              </a:rPr>
              <a:t>c</a:t>
            </a:r>
            <a:r>
              <a:rPr kumimoji="1" lang="zh-CN" altLang="en-US" sz="1400">
                <a:latin typeface="+mn-ea"/>
              </a:rPr>
              <a:t>）。</a:t>
            </a:r>
            <a:endParaRPr kumimoji="1" lang="en-US" altLang="zh-CN" sz="1400">
              <a:latin typeface="+mn-ea"/>
            </a:endParaRPr>
          </a:p>
          <a:p>
            <a:endParaRPr kumimoji="1" lang="en-US" altLang="zh-CN" sz="1400">
              <a:latin typeface="+mn-ea"/>
            </a:endParaRPr>
          </a:p>
          <a:p>
            <a:r>
              <a:rPr kumimoji="1" lang="en-US" altLang="zh-CN" sz="1400">
                <a:latin typeface="+mn-ea"/>
              </a:rPr>
              <a:t>nasm</a:t>
            </a:r>
            <a:r>
              <a:rPr kumimoji="1" lang="zh-CN" altLang="en-US" sz="1400">
                <a:latin typeface="+mn-ea"/>
              </a:rPr>
              <a:t>和</a:t>
            </a:r>
            <a:r>
              <a:rPr kumimoji="1" lang="en-US" altLang="zh-CN" sz="1400">
                <a:latin typeface="+mn-ea"/>
              </a:rPr>
              <a:t>gcc</a:t>
            </a:r>
            <a:r>
              <a:rPr kumimoji="1" lang="zh-CN" altLang="en-US" sz="1400">
                <a:latin typeface="+mn-ea"/>
              </a:rPr>
              <a:t>分别将其编译为</a:t>
            </a:r>
            <a:r>
              <a:rPr kumimoji="1" lang="en-US" altLang="zh-CN" sz="1400">
                <a:latin typeface="+mn-ea"/>
              </a:rPr>
              <a:t>elf</a:t>
            </a:r>
            <a:r>
              <a:rPr kumimoji="1" lang="zh-CN" altLang="en-US" sz="1400">
                <a:latin typeface="+mn-ea"/>
              </a:rPr>
              <a:t>文件</a:t>
            </a:r>
            <a:endParaRPr kumimoji="1" lang="en-US" altLang="zh-CN" sz="1400">
              <a:latin typeface="+mn-ea"/>
            </a:endParaRPr>
          </a:p>
          <a:p>
            <a:endParaRPr kumimoji="1" lang="en-US" altLang="zh-CN" sz="1400">
              <a:latin typeface="+mn-ea"/>
            </a:endParaRPr>
          </a:p>
          <a:p>
            <a:r>
              <a:rPr kumimoji="1" lang="zh-CN" altLang="en-US" sz="1400">
                <a:latin typeface="+mn-ea"/>
              </a:rPr>
              <a:t>利用</a:t>
            </a:r>
            <a:r>
              <a:rPr kumimoji="1" lang="en-US" altLang="zh-CN" sz="1400">
                <a:latin typeface="+mn-ea"/>
              </a:rPr>
              <a:t>ld</a:t>
            </a:r>
            <a:r>
              <a:rPr kumimoji="1" lang="zh-CN" altLang="en-US" sz="1400">
                <a:latin typeface="+mn-ea"/>
              </a:rPr>
              <a:t>链接这两个二进制文件生成</a:t>
            </a:r>
            <a:r>
              <a:rPr kumimoji="1" lang="en-US" altLang="zh-CN" sz="1400">
                <a:latin typeface="+mn-ea"/>
              </a:rPr>
              <a:t>out</a:t>
            </a:r>
            <a:r>
              <a:rPr kumimoji="1" lang="zh-CN" altLang="en-US" sz="1400">
                <a:latin typeface="+mn-ea"/>
              </a:rPr>
              <a:t>文件。并指定程序的起始地址。</a:t>
            </a:r>
            <a:endParaRPr kumimoji="1" lang="en-US" altLang="zh-CN" sz="1400">
              <a:latin typeface="+mn-ea"/>
            </a:endParaRPr>
          </a:p>
          <a:p>
            <a:endParaRPr kumimoji="1" lang="en-US" altLang="zh-CN" sz="1400">
              <a:latin typeface="+mn-ea"/>
            </a:endParaRPr>
          </a:p>
          <a:p>
            <a:r>
              <a:rPr kumimoji="1" lang="zh-CN" altLang="en-US" sz="1400">
                <a:latin typeface="+mn-ea"/>
              </a:rPr>
              <a:t>再将</a:t>
            </a:r>
            <a:r>
              <a:rPr kumimoji="1" lang="en-US" altLang="zh-CN" sz="1400">
                <a:latin typeface="+mn-ea"/>
              </a:rPr>
              <a:t>out</a:t>
            </a:r>
            <a:r>
              <a:rPr kumimoji="1" lang="zh-CN" altLang="en-US" sz="1400">
                <a:latin typeface="+mn-ea"/>
              </a:rPr>
              <a:t>文件转换为原始格式的二进制文件（</a:t>
            </a:r>
            <a:r>
              <a:rPr kumimoji="1" lang="en-US" altLang="zh-CN" sz="1400">
                <a:latin typeface="+mn-ea"/>
              </a:rPr>
              <a:t>bin</a:t>
            </a:r>
            <a:r>
              <a:rPr kumimoji="1" lang="zh-CN" altLang="en-US" sz="1400">
                <a:latin typeface="+mn-ea"/>
              </a:rPr>
              <a:t>）</a:t>
            </a:r>
            <a:endParaRPr kumimoji="1" lang="en-US" altLang="zh-CN" sz="1400">
              <a:latin typeface="+mn-ea"/>
            </a:endParaRPr>
          </a:p>
        </p:txBody>
      </p:sp>
    </p:spTree>
    <p:extLst>
      <p:ext uri="{BB962C8B-B14F-4D97-AF65-F5344CB8AC3E}">
        <p14:creationId xmlns:p14="http://schemas.microsoft.com/office/powerpoint/2010/main" val="313956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71AFAEB-C1A1-584E-99EF-5EFD1601B586}"/>
              </a:ext>
            </a:extLst>
          </p:cNvPr>
          <p:cNvSpPr txBox="1"/>
          <p:nvPr/>
        </p:nvSpPr>
        <p:spPr>
          <a:xfrm>
            <a:off x="3010268" y="1426029"/>
            <a:ext cx="3993401" cy="3339440"/>
          </a:xfrm>
          <a:prstGeom prst="rect">
            <a:avLst/>
          </a:prstGeom>
          <a:noFill/>
        </p:spPr>
        <p:txBody>
          <a:bodyPr wrap="none" rtlCol="0">
            <a:spAutoFit/>
          </a:bodyPr>
          <a:lstStyle/>
          <a:p>
            <a:pPr marL="342900" indent="-342900">
              <a:lnSpc>
                <a:spcPct val="200000"/>
              </a:lnSpc>
              <a:buAutoNum type="arabicPeriod"/>
            </a:pPr>
            <a:r>
              <a:rPr kumimoji="1" lang="zh-CN" altLang="en-US"/>
              <a:t>了解操作系统演变过程</a:t>
            </a:r>
            <a:endParaRPr kumimoji="1" lang="en-US" altLang="zh-CN"/>
          </a:p>
          <a:p>
            <a:pPr marL="342900" indent="-342900">
              <a:lnSpc>
                <a:spcPct val="200000"/>
              </a:lnSpc>
              <a:buAutoNum type="arabicPeriod"/>
            </a:pPr>
            <a:r>
              <a:rPr kumimoji="1" lang="zh-CN" altLang="en-US"/>
              <a:t>掌握</a:t>
            </a:r>
            <a:r>
              <a:rPr kumimoji="1" lang="en-US" altLang="zh-CN"/>
              <a:t>linux</a:t>
            </a:r>
            <a:r>
              <a:rPr kumimoji="1" lang="zh-CN" altLang="en-US"/>
              <a:t>启动过程与模式转换</a:t>
            </a:r>
            <a:endParaRPr kumimoji="1" lang="en-US" altLang="zh-CN"/>
          </a:p>
          <a:p>
            <a:pPr marL="342900" indent="-342900">
              <a:lnSpc>
                <a:spcPct val="200000"/>
              </a:lnSpc>
              <a:buAutoNum type="arabicPeriod"/>
            </a:pPr>
            <a:r>
              <a:rPr kumimoji="1" lang="zh-CN" altLang="en-US"/>
              <a:t>了解</a:t>
            </a:r>
            <a:r>
              <a:rPr kumimoji="1" lang="en-US" altLang="zh-CN"/>
              <a:t>Linux</a:t>
            </a:r>
            <a:r>
              <a:rPr kumimoji="1" lang="zh-CN" altLang="en-US"/>
              <a:t>内核调度机制</a:t>
            </a:r>
            <a:endParaRPr kumimoji="1" lang="en-US" altLang="zh-CN"/>
          </a:p>
          <a:p>
            <a:pPr marL="342900" indent="-342900">
              <a:lnSpc>
                <a:spcPct val="200000"/>
              </a:lnSpc>
              <a:buAutoNum type="arabicPeriod"/>
            </a:pPr>
            <a:r>
              <a:rPr kumimoji="1" lang="zh-CN" altLang="en-US"/>
              <a:t>梳理开发时用到的操作系统的知识</a:t>
            </a:r>
            <a:endParaRPr kumimoji="1" lang="en-US" altLang="zh-CN"/>
          </a:p>
          <a:p>
            <a:pPr marL="342900" indent="-342900">
              <a:lnSpc>
                <a:spcPct val="200000"/>
              </a:lnSpc>
              <a:buAutoNum type="arabicPeriod"/>
            </a:pPr>
            <a:r>
              <a:rPr kumimoji="1" lang="zh-CN" altLang="en-US"/>
              <a:t>介绍演示构建的</a:t>
            </a:r>
            <a:r>
              <a:rPr kumimoji="1" lang="en-US" altLang="zh-CN"/>
              <a:t>Linux</a:t>
            </a:r>
            <a:r>
              <a:rPr kumimoji="1" lang="zh-CN" altLang="en-US"/>
              <a:t>操作系统</a:t>
            </a:r>
            <a:endParaRPr kumimoji="1" lang="en-US" altLang="zh-CN"/>
          </a:p>
          <a:p>
            <a:pPr marL="342900" indent="-342900">
              <a:lnSpc>
                <a:spcPct val="200000"/>
              </a:lnSpc>
              <a:buAutoNum type="arabicPeriod"/>
            </a:pPr>
            <a:r>
              <a:rPr kumimoji="1" lang="zh-CN" altLang="en-US"/>
              <a:t>延伸的操作系统介绍</a:t>
            </a:r>
            <a:endParaRPr kumimoji="1" lang="en-US" altLang="zh-CN"/>
          </a:p>
        </p:txBody>
      </p:sp>
    </p:spTree>
    <p:extLst>
      <p:ext uri="{BB962C8B-B14F-4D97-AF65-F5344CB8AC3E}">
        <p14:creationId xmlns:p14="http://schemas.microsoft.com/office/powerpoint/2010/main" val="756164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840E686-50BC-ED48-94DF-81D65C2EE03E}"/>
              </a:ext>
            </a:extLst>
          </p:cNvPr>
          <p:cNvSpPr txBox="1"/>
          <p:nvPr/>
        </p:nvSpPr>
        <p:spPr>
          <a:xfrm>
            <a:off x="0" y="0"/>
            <a:ext cx="6097656" cy="569451"/>
          </a:xfrm>
          <a:prstGeom prst="rect">
            <a:avLst/>
          </a:prstGeom>
          <a:noFill/>
        </p:spPr>
        <p:txBody>
          <a:bodyPr wrap="square">
            <a:spAutoFit/>
          </a:bodyPr>
          <a:lstStyle/>
          <a:p>
            <a:pPr>
              <a:lnSpc>
                <a:spcPct val="200000"/>
              </a:lnSpc>
            </a:pPr>
            <a:r>
              <a:rPr kumimoji="1" lang="zh-CN" altLang="en-US"/>
              <a:t>介绍演示自己构建的</a:t>
            </a:r>
            <a:r>
              <a:rPr kumimoji="1" lang="en-US" altLang="zh-CN"/>
              <a:t>Linux</a:t>
            </a:r>
            <a:r>
              <a:rPr kumimoji="1" lang="zh-CN" altLang="en-US"/>
              <a:t>操作系统</a:t>
            </a:r>
            <a:endParaRPr kumimoji="1" lang="en-US" altLang="zh-CN"/>
          </a:p>
        </p:txBody>
      </p:sp>
      <p:sp>
        <p:nvSpPr>
          <p:cNvPr id="26" name="文本框 25">
            <a:extLst>
              <a:ext uri="{FF2B5EF4-FFF2-40B4-BE49-F238E27FC236}">
                <a16:creationId xmlns:a16="http://schemas.microsoft.com/office/drawing/2014/main" id="{3E62E8C0-D746-EC4B-B36A-5D09CDD6B989}"/>
              </a:ext>
            </a:extLst>
          </p:cNvPr>
          <p:cNvSpPr txBox="1"/>
          <p:nvPr/>
        </p:nvSpPr>
        <p:spPr>
          <a:xfrm>
            <a:off x="528491" y="1196503"/>
            <a:ext cx="1026243" cy="307777"/>
          </a:xfrm>
          <a:prstGeom prst="rect">
            <a:avLst/>
          </a:prstGeom>
          <a:noFill/>
        </p:spPr>
        <p:txBody>
          <a:bodyPr wrap="none" rtlCol="0">
            <a:spAutoFit/>
          </a:bodyPr>
          <a:lstStyle/>
          <a:p>
            <a:r>
              <a:rPr kumimoji="1" lang="zh-CN" altLang="en-US" sz="1400">
                <a:latin typeface="+mn-ea"/>
              </a:rPr>
              <a:t>* 保护模式</a:t>
            </a:r>
          </a:p>
        </p:txBody>
      </p:sp>
      <p:sp>
        <p:nvSpPr>
          <p:cNvPr id="27" name="文本框 26">
            <a:extLst>
              <a:ext uri="{FF2B5EF4-FFF2-40B4-BE49-F238E27FC236}">
                <a16:creationId xmlns:a16="http://schemas.microsoft.com/office/drawing/2014/main" id="{8C072FC6-45DB-8A4F-A98B-44DAD8FDF388}"/>
              </a:ext>
            </a:extLst>
          </p:cNvPr>
          <p:cNvSpPr txBox="1"/>
          <p:nvPr/>
        </p:nvSpPr>
        <p:spPr>
          <a:xfrm>
            <a:off x="776628" y="1729394"/>
            <a:ext cx="10179390" cy="705834"/>
          </a:xfrm>
          <a:prstGeom prst="rect">
            <a:avLst/>
          </a:prstGeom>
          <a:noFill/>
        </p:spPr>
        <p:txBody>
          <a:bodyPr wrap="none" rtlCol="0">
            <a:spAutoFit/>
          </a:bodyPr>
          <a:lstStyle/>
          <a:p>
            <a:pPr>
              <a:lnSpc>
                <a:spcPct val="150000"/>
              </a:lnSpc>
            </a:pPr>
            <a:r>
              <a:rPr kumimoji="1" lang="zh-CN" altLang="en-US" sz="1400">
                <a:latin typeface="+mn-ea"/>
              </a:rPr>
              <a:t>        实模式向保护模式转化。在保护模式下，每个应用程序的地址需要独立，逻辑上有</a:t>
            </a:r>
            <a:r>
              <a:rPr kumimoji="1" lang="en-US" altLang="zh-CN" sz="1400">
                <a:latin typeface="+mn-ea"/>
              </a:rPr>
              <a:t>4G</a:t>
            </a:r>
            <a:r>
              <a:rPr kumimoji="1" lang="zh-CN" altLang="en-US" sz="1400">
                <a:latin typeface="+mn-ea"/>
              </a:rPr>
              <a:t>（</a:t>
            </a:r>
            <a:r>
              <a:rPr kumimoji="1" lang="en-US" altLang="zh-CN" sz="1400">
                <a:latin typeface="+mn-ea"/>
              </a:rPr>
              <a:t>2^32</a:t>
            </a:r>
            <a:r>
              <a:rPr kumimoji="1" lang="zh-CN" altLang="en-US" sz="1400">
                <a:latin typeface="+mn-ea"/>
              </a:rPr>
              <a:t>）的独立空间。利用内存管理</a:t>
            </a:r>
            <a:endParaRPr kumimoji="1" lang="en-US" altLang="zh-CN" sz="1400">
              <a:latin typeface="+mn-ea"/>
            </a:endParaRPr>
          </a:p>
          <a:p>
            <a:pPr>
              <a:lnSpc>
                <a:spcPct val="150000"/>
              </a:lnSpc>
            </a:pPr>
            <a:r>
              <a:rPr kumimoji="1" lang="zh-CN" altLang="en-US" sz="1400">
                <a:latin typeface="+mn-ea"/>
              </a:rPr>
              <a:t>单元，负责将虚拟页面映射至物理页面。</a:t>
            </a:r>
            <a:endParaRPr kumimoji="1" lang="en-US" altLang="zh-CN" sz="1400">
              <a:latin typeface="+mn-ea"/>
            </a:endParaRPr>
          </a:p>
        </p:txBody>
      </p:sp>
      <p:pic>
        <p:nvPicPr>
          <p:cNvPr id="5" name="图片 4">
            <a:extLst>
              <a:ext uri="{FF2B5EF4-FFF2-40B4-BE49-F238E27FC236}">
                <a16:creationId xmlns:a16="http://schemas.microsoft.com/office/drawing/2014/main" id="{D7F8A90C-E426-A648-BA72-028BEE762A65}"/>
              </a:ext>
            </a:extLst>
          </p:cNvPr>
          <p:cNvPicPr>
            <a:picLocks noChangeAspect="1"/>
          </p:cNvPicPr>
          <p:nvPr/>
        </p:nvPicPr>
        <p:blipFill>
          <a:blip r:embed="rId2"/>
          <a:stretch>
            <a:fillRect/>
          </a:stretch>
        </p:blipFill>
        <p:spPr>
          <a:xfrm>
            <a:off x="1241071" y="2708273"/>
            <a:ext cx="3391260" cy="3429000"/>
          </a:xfrm>
          <a:prstGeom prst="rect">
            <a:avLst/>
          </a:prstGeom>
        </p:spPr>
      </p:pic>
      <p:sp>
        <p:nvSpPr>
          <p:cNvPr id="6" name="文本框 5">
            <a:extLst>
              <a:ext uri="{FF2B5EF4-FFF2-40B4-BE49-F238E27FC236}">
                <a16:creationId xmlns:a16="http://schemas.microsoft.com/office/drawing/2014/main" id="{D2E0E2E2-70AF-5E48-BC59-CCDFCF5260F3}"/>
              </a:ext>
            </a:extLst>
          </p:cNvPr>
          <p:cNvSpPr txBox="1"/>
          <p:nvPr/>
        </p:nvSpPr>
        <p:spPr>
          <a:xfrm>
            <a:off x="5287924" y="3595171"/>
            <a:ext cx="5527498" cy="705834"/>
          </a:xfrm>
          <a:prstGeom prst="rect">
            <a:avLst/>
          </a:prstGeom>
          <a:noFill/>
        </p:spPr>
        <p:txBody>
          <a:bodyPr wrap="square" rtlCol="0">
            <a:spAutoFit/>
          </a:bodyPr>
          <a:lstStyle/>
          <a:p>
            <a:pPr>
              <a:lnSpc>
                <a:spcPct val="150000"/>
              </a:lnSpc>
            </a:pPr>
            <a:r>
              <a:rPr kumimoji="1" lang="zh-CN" altLang="en-US" sz="1400">
                <a:latin typeface="+mn-ea"/>
              </a:rPr>
              <a:t>        这样实现了程序的内存隔离</a:t>
            </a:r>
            <a:endParaRPr kumimoji="1" lang="en-US" altLang="zh-CN" sz="1400">
              <a:latin typeface="+mn-ea"/>
            </a:endParaRPr>
          </a:p>
          <a:p>
            <a:pPr>
              <a:lnSpc>
                <a:spcPct val="150000"/>
              </a:lnSpc>
            </a:pPr>
            <a:r>
              <a:rPr kumimoji="1" lang="zh-CN" altLang="en-US" sz="1400">
                <a:latin typeface="+mn-ea"/>
              </a:rPr>
              <a:t>        可以让每个应用程序都感觉自己拥有</a:t>
            </a:r>
            <a:r>
              <a:rPr kumimoji="1" lang="en-US" altLang="zh-CN" sz="1400">
                <a:latin typeface="+mn-ea"/>
              </a:rPr>
              <a:t>4g</a:t>
            </a:r>
            <a:r>
              <a:rPr kumimoji="1" lang="zh-CN" altLang="en-US" sz="1400">
                <a:latin typeface="+mn-ea"/>
              </a:rPr>
              <a:t>内存。</a:t>
            </a:r>
            <a:endParaRPr kumimoji="1" lang="en-US" altLang="zh-CN" sz="1400">
              <a:latin typeface="+mn-ea"/>
            </a:endParaRPr>
          </a:p>
        </p:txBody>
      </p:sp>
    </p:spTree>
    <p:extLst>
      <p:ext uri="{BB962C8B-B14F-4D97-AF65-F5344CB8AC3E}">
        <p14:creationId xmlns:p14="http://schemas.microsoft.com/office/powerpoint/2010/main" val="2830588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651BF63-FBEB-0742-9CF9-0CCDC49ED91B}"/>
              </a:ext>
            </a:extLst>
          </p:cNvPr>
          <p:cNvSpPr txBox="1"/>
          <p:nvPr/>
        </p:nvSpPr>
        <p:spPr>
          <a:xfrm>
            <a:off x="0" y="0"/>
            <a:ext cx="6097656" cy="569451"/>
          </a:xfrm>
          <a:prstGeom prst="rect">
            <a:avLst/>
          </a:prstGeom>
          <a:noFill/>
        </p:spPr>
        <p:txBody>
          <a:bodyPr wrap="square">
            <a:spAutoFit/>
          </a:bodyPr>
          <a:lstStyle/>
          <a:p>
            <a:pPr>
              <a:lnSpc>
                <a:spcPct val="200000"/>
              </a:lnSpc>
            </a:pPr>
            <a:r>
              <a:rPr kumimoji="1" lang="zh-CN" altLang="en-US"/>
              <a:t>介绍演示自己构建的</a:t>
            </a:r>
            <a:r>
              <a:rPr kumimoji="1" lang="en-US" altLang="zh-CN"/>
              <a:t>Linux</a:t>
            </a:r>
            <a:r>
              <a:rPr kumimoji="1" lang="zh-CN" altLang="en-US"/>
              <a:t>操作系统</a:t>
            </a:r>
            <a:endParaRPr kumimoji="1" lang="en-US" altLang="zh-CN"/>
          </a:p>
        </p:txBody>
      </p:sp>
      <p:pic>
        <p:nvPicPr>
          <p:cNvPr id="4" name="图片 3">
            <a:extLst>
              <a:ext uri="{FF2B5EF4-FFF2-40B4-BE49-F238E27FC236}">
                <a16:creationId xmlns:a16="http://schemas.microsoft.com/office/drawing/2014/main" id="{BEB43F59-F2EE-B742-81CB-EDA671809598}"/>
              </a:ext>
            </a:extLst>
          </p:cNvPr>
          <p:cNvPicPr>
            <a:picLocks noChangeAspect="1"/>
          </p:cNvPicPr>
          <p:nvPr/>
        </p:nvPicPr>
        <p:blipFill>
          <a:blip r:embed="rId3"/>
          <a:stretch>
            <a:fillRect/>
          </a:stretch>
        </p:blipFill>
        <p:spPr>
          <a:xfrm>
            <a:off x="292327" y="812173"/>
            <a:ext cx="5486400" cy="3136900"/>
          </a:xfrm>
          <a:prstGeom prst="rect">
            <a:avLst/>
          </a:prstGeom>
        </p:spPr>
      </p:pic>
      <p:cxnSp>
        <p:nvCxnSpPr>
          <p:cNvPr id="5" name="直线连接符 4">
            <a:extLst>
              <a:ext uri="{FF2B5EF4-FFF2-40B4-BE49-F238E27FC236}">
                <a16:creationId xmlns:a16="http://schemas.microsoft.com/office/drawing/2014/main" id="{FBB61E08-0EB4-CA49-88AF-7D687ADF4F69}"/>
              </a:ext>
            </a:extLst>
          </p:cNvPr>
          <p:cNvCxnSpPr>
            <a:cxnSpLocks/>
          </p:cNvCxnSpPr>
          <p:nvPr/>
        </p:nvCxnSpPr>
        <p:spPr>
          <a:xfrm>
            <a:off x="543890" y="5104014"/>
            <a:ext cx="711569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E93EAAA-FF2B-BA42-AD39-FAA6291B9E32}"/>
              </a:ext>
            </a:extLst>
          </p:cNvPr>
          <p:cNvCxnSpPr/>
          <p:nvPr/>
        </p:nvCxnSpPr>
        <p:spPr>
          <a:xfrm>
            <a:off x="1972010" y="5104014"/>
            <a:ext cx="0" cy="627017"/>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13CD35B-3B98-6647-8A7B-0E654D148059}"/>
              </a:ext>
            </a:extLst>
          </p:cNvPr>
          <p:cNvSpPr txBox="1"/>
          <p:nvPr/>
        </p:nvSpPr>
        <p:spPr>
          <a:xfrm>
            <a:off x="1648844" y="5731031"/>
            <a:ext cx="1024639" cy="369332"/>
          </a:xfrm>
          <a:prstGeom prst="rect">
            <a:avLst/>
          </a:prstGeom>
          <a:noFill/>
        </p:spPr>
        <p:txBody>
          <a:bodyPr wrap="none" rtlCol="0">
            <a:spAutoFit/>
          </a:bodyPr>
          <a:lstStyle/>
          <a:p>
            <a:r>
              <a:rPr kumimoji="1" lang="en-US" altLang="zh-CN"/>
              <a:t>3-kernel</a:t>
            </a:r>
            <a:endParaRPr kumimoji="1" lang="zh-CN" altLang="en-US"/>
          </a:p>
        </p:txBody>
      </p:sp>
      <p:cxnSp>
        <p:nvCxnSpPr>
          <p:cNvPr id="8" name="直线箭头连接符 7">
            <a:extLst>
              <a:ext uri="{FF2B5EF4-FFF2-40B4-BE49-F238E27FC236}">
                <a16:creationId xmlns:a16="http://schemas.microsoft.com/office/drawing/2014/main" id="{1E831EA2-9ECC-EE4C-AB51-602362476102}"/>
              </a:ext>
            </a:extLst>
          </p:cNvPr>
          <p:cNvCxnSpPr/>
          <p:nvPr/>
        </p:nvCxnSpPr>
        <p:spPr>
          <a:xfrm>
            <a:off x="723926" y="5104014"/>
            <a:ext cx="0" cy="627017"/>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044DC3E-D31D-ED4F-B354-EC86284B7D05}"/>
              </a:ext>
            </a:extLst>
          </p:cNvPr>
          <p:cNvSpPr txBox="1"/>
          <p:nvPr/>
        </p:nvSpPr>
        <p:spPr>
          <a:xfrm>
            <a:off x="400760" y="5731031"/>
            <a:ext cx="1107996" cy="369332"/>
          </a:xfrm>
          <a:prstGeom prst="rect">
            <a:avLst/>
          </a:prstGeom>
          <a:noFill/>
        </p:spPr>
        <p:txBody>
          <a:bodyPr wrap="none" rtlCol="0">
            <a:spAutoFit/>
          </a:bodyPr>
          <a:lstStyle/>
          <a:p>
            <a:r>
              <a:rPr kumimoji="1" lang="en-US" altLang="zh-CN"/>
              <a:t>2-Loader</a:t>
            </a:r>
            <a:endParaRPr kumimoji="1" lang="zh-CN" altLang="en-US"/>
          </a:p>
        </p:txBody>
      </p:sp>
      <p:cxnSp>
        <p:nvCxnSpPr>
          <p:cNvPr id="10" name="直线箭头连接符 9">
            <a:extLst>
              <a:ext uri="{FF2B5EF4-FFF2-40B4-BE49-F238E27FC236}">
                <a16:creationId xmlns:a16="http://schemas.microsoft.com/office/drawing/2014/main" id="{3A10BF9B-AE58-9F44-B70C-50D26939A26B}"/>
              </a:ext>
            </a:extLst>
          </p:cNvPr>
          <p:cNvCxnSpPr/>
          <p:nvPr/>
        </p:nvCxnSpPr>
        <p:spPr>
          <a:xfrm>
            <a:off x="3058771" y="5104014"/>
            <a:ext cx="0" cy="627017"/>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B7EDEA5-34BF-9A41-9DD9-58CA0BDFE5F0}"/>
              </a:ext>
            </a:extLst>
          </p:cNvPr>
          <p:cNvSpPr txBox="1"/>
          <p:nvPr/>
        </p:nvSpPr>
        <p:spPr>
          <a:xfrm>
            <a:off x="2735605" y="5731031"/>
            <a:ext cx="883575" cy="369332"/>
          </a:xfrm>
          <a:prstGeom prst="rect">
            <a:avLst/>
          </a:prstGeom>
          <a:noFill/>
        </p:spPr>
        <p:txBody>
          <a:bodyPr wrap="none" rtlCol="0">
            <a:spAutoFit/>
          </a:bodyPr>
          <a:lstStyle/>
          <a:p>
            <a:r>
              <a:rPr kumimoji="1" lang="en-US" altLang="zh-CN"/>
              <a:t>1-MBR</a:t>
            </a:r>
            <a:endParaRPr kumimoji="1" lang="zh-CN" altLang="en-US"/>
          </a:p>
        </p:txBody>
      </p:sp>
      <p:sp>
        <p:nvSpPr>
          <p:cNvPr id="12" name="文本框 11">
            <a:extLst>
              <a:ext uri="{FF2B5EF4-FFF2-40B4-BE49-F238E27FC236}">
                <a16:creationId xmlns:a16="http://schemas.microsoft.com/office/drawing/2014/main" id="{75B8E17F-D2E2-2749-A5C7-4B343192774E}"/>
              </a:ext>
            </a:extLst>
          </p:cNvPr>
          <p:cNvSpPr txBox="1"/>
          <p:nvPr/>
        </p:nvSpPr>
        <p:spPr>
          <a:xfrm>
            <a:off x="2689118" y="4713608"/>
            <a:ext cx="692818" cy="369332"/>
          </a:xfrm>
          <a:prstGeom prst="rect">
            <a:avLst/>
          </a:prstGeom>
          <a:noFill/>
        </p:spPr>
        <p:txBody>
          <a:bodyPr wrap="none" rtlCol="0">
            <a:spAutoFit/>
          </a:bodyPr>
          <a:lstStyle/>
          <a:p>
            <a:r>
              <a:rPr kumimoji="1" lang="en-US" altLang="zh-CN"/>
              <a:t>7C00</a:t>
            </a:r>
            <a:endParaRPr kumimoji="1" lang="zh-CN" altLang="en-US"/>
          </a:p>
        </p:txBody>
      </p:sp>
      <p:sp>
        <p:nvSpPr>
          <p:cNvPr id="13" name="文本框 12">
            <a:extLst>
              <a:ext uri="{FF2B5EF4-FFF2-40B4-BE49-F238E27FC236}">
                <a16:creationId xmlns:a16="http://schemas.microsoft.com/office/drawing/2014/main" id="{95EAC2B8-511D-D74C-A911-5980FA32D6B4}"/>
              </a:ext>
            </a:extLst>
          </p:cNvPr>
          <p:cNvSpPr txBox="1"/>
          <p:nvPr/>
        </p:nvSpPr>
        <p:spPr>
          <a:xfrm>
            <a:off x="448850" y="4713608"/>
            <a:ext cx="550151" cy="369332"/>
          </a:xfrm>
          <a:prstGeom prst="rect">
            <a:avLst/>
          </a:prstGeom>
          <a:noFill/>
        </p:spPr>
        <p:txBody>
          <a:bodyPr wrap="none" rtlCol="0">
            <a:spAutoFit/>
          </a:bodyPr>
          <a:lstStyle/>
          <a:p>
            <a:r>
              <a:rPr kumimoji="1" lang="en-US" altLang="zh-CN"/>
              <a:t>900</a:t>
            </a:r>
            <a:endParaRPr kumimoji="1" lang="zh-CN" altLang="en-US"/>
          </a:p>
        </p:txBody>
      </p:sp>
      <p:sp>
        <p:nvSpPr>
          <p:cNvPr id="14" name="文本框 13">
            <a:extLst>
              <a:ext uri="{FF2B5EF4-FFF2-40B4-BE49-F238E27FC236}">
                <a16:creationId xmlns:a16="http://schemas.microsoft.com/office/drawing/2014/main" id="{1725BA2C-3B40-DD4B-B5D9-1D1857B6720D}"/>
              </a:ext>
            </a:extLst>
          </p:cNvPr>
          <p:cNvSpPr txBox="1"/>
          <p:nvPr/>
        </p:nvSpPr>
        <p:spPr>
          <a:xfrm>
            <a:off x="1625601" y="4719247"/>
            <a:ext cx="671979" cy="369332"/>
          </a:xfrm>
          <a:prstGeom prst="rect">
            <a:avLst/>
          </a:prstGeom>
          <a:noFill/>
        </p:spPr>
        <p:txBody>
          <a:bodyPr wrap="none" rtlCol="0">
            <a:spAutoFit/>
          </a:bodyPr>
          <a:lstStyle/>
          <a:p>
            <a:r>
              <a:rPr kumimoji="1" lang="en-US" altLang="zh-CN"/>
              <a:t>1500</a:t>
            </a:r>
            <a:endParaRPr kumimoji="1" lang="zh-CN" altLang="en-US"/>
          </a:p>
        </p:txBody>
      </p:sp>
      <p:cxnSp>
        <p:nvCxnSpPr>
          <p:cNvPr id="15" name="直线箭头连接符 14">
            <a:extLst>
              <a:ext uri="{FF2B5EF4-FFF2-40B4-BE49-F238E27FC236}">
                <a16:creationId xmlns:a16="http://schemas.microsoft.com/office/drawing/2014/main" id="{30662D1D-C7B0-7142-A519-AD30E27C33E2}"/>
              </a:ext>
            </a:extLst>
          </p:cNvPr>
          <p:cNvCxnSpPr/>
          <p:nvPr/>
        </p:nvCxnSpPr>
        <p:spPr>
          <a:xfrm>
            <a:off x="5430254" y="5117076"/>
            <a:ext cx="0" cy="627017"/>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DAD8D28-352C-7E40-98C1-5CBC4F52B390}"/>
              </a:ext>
            </a:extLst>
          </p:cNvPr>
          <p:cNvSpPr txBox="1"/>
          <p:nvPr/>
        </p:nvSpPr>
        <p:spPr>
          <a:xfrm>
            <a:off x="5107088" y="5744093"/>
            <a:ext cx="829073" cy="369332"/>
          </a:xfrm>
          <a:prstGeom prst="rect">
            <a:avLst/>
          </a:prstGeom>
          <a:noFill/>
        </p:spPr>
        <p:txBody>
          <a:bodyPr wrap="none" rtlCol="0">
            <a:spAutoFit/>
          </a:bodyPr>
          <a:lstStyle/>
          <a:p>
            <a:r>
              <a:rPr kumimoji="1" lang="en-US" altLang="zh-CN"/>
              <a:t>0-Bios</a:t>
            </a:r>
            <a:endParaRPr kumimoji="1" lang="zh-CN" altLang="en-US"/>
          </a:p>
        </p:txBody>
      </p:sp>
      <p:sp>
        <p:nvSpPr>
          <p:cNvPr id="17" name="文本框 16">
            <a:extLst>
              <a:ext uri="{FF2B5EF4-FFF2-40B4-BE49-F238E27FC236}">
                <a16:creationId xmlns:a16="http://schemas.microsoft.com/office/drawing/2014/main" id="{7199747B-D51C-1B4C-86B8-1F3E92021432}"/>
              </a:ext>
            </a:extLst>
          </p:cNvPr>
          <p:cNvSpPr txBox="1"/>
          <p:nvPr/>
        </p:nvSpPr>
        <p:spPr>
          <a:xfrm>
            <a:off x="5060601" y="4726670"/>
            <a:ext cx="782587" cy="369332"/>
          </a:xfrm>
          <a:prstGeom prst="rect">
            <a:avLst/>
          </a:prstGeom>
          <a:noFill/>
        </p:spPr>
        <p:txBody>
          <a:bodyPr wrap="none" rtlCol="0">
            <a:spAutoFit/>
          </a:bodyPr>
          <a:lstStyle/>
          <a:p>
            <a:r>
              <a:rPr kumimoji="1" lang="en-US" altLang="zh-CN"/>
              <a:t>F0000</a:t>
            </a:r>
            <a:endParaRPr kumimoji="1" lang="zh-CN" altLang="en-US"/>
          </a:p>
        </p:txBody>
      </p:sp>
      <p:cxnSp>
        <p:nvCxnSpPr>
          <p:cNvPr id="18" name="直线箭头连接符 17">
            <a:extLst>
              <a:ext uri="{FF2B5EF4-FFF2-40B4-BE49-F238E27FC236}">
                <a16:creationId xmlns:a16="http://schemas.microsoft.com/office/drawing/2014/main" id="{0416F84C-C560-AF48-AC08-FA681CF6F4F2}"/>
              </a:ext>
            </a:extLst>
          </p:cNvPr>
          <p:cNvCxnSpPr/>
          <p:nvPr/>
        </p:nvCxnSpPr>
        <p:spPr>
          <a:xfrm>
            <a:off x="4252223" y="5104014"/>
            <a:ext cx="0" cy="627017"/>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5A419E0-46D1-8C4C-806F-2D3DC84624EC}"/>
              </a:ext>
            </a:extLst>
          </p:cNvPr>
          <p:cNvSpPr txBox="1"/>
          <p:nvPr/>
        </p:nvSpPr>
        <p:spPr>
          <a:xfrm>
            <a:off x="3929057" y="5731031"/>
            <a:ext cx="748923" cy="369332"/>
          </a:xfrm>
          <a:prstGeom prst="rect">
            <a:avLst/>
          </a:prstGeom>
          <a:noFill/>
        </p:spPr>
        <p:txBody>
          <a:bodyPr wrap="none" rtlCol="0">
            <a:spAutoFit/>
          </a:bodyPr>
          <a:lstStyle/>
          <a:p>
            <a:r>
              <a:rPr kumimoji="1" lang="en-US" altLang="zh-CN"/>
              <a:t>4-PM</a:t>
            </a:r>
            <a:endParaRPr kumimoji="1" lang="zh-CN" altLang="en-US"/>
          </a:p>
        </p:txBody>
      </p:sp>
      <p:sp>
        <p:nvSpPr>
          <p:cNvPr id="20" name="文本框 19">
            <a:extLst>
              <a:ext uri="{FF2B5EF4-FFF2-40B4-BE49-F238E27FC236}">
                <a16:creationId xmlns:a16="http://schemas.microsoft.com/office/drawing/2014/main" id="{3195E51D-E946-954B-9A0B-477B7946C6E8}"/>
              </a:ext>
            </a:extLst>
          </p:cNvPr>
          <p:cNvSpPr txBox="1"/>
          <p:nvPr/>
        </p:nvSpPr>
        <p:spPr>
          <a:xfrm>
            <a:off x="3880427" y="4721621"/>
            <a:ext cx="671979" cy="369332"/>
          </a:xfrm>
          <a:prstGeom prst="rect">
            <a:avLst/>
          </a:prstGeom>
          <a:noFill/>
        </p:spPr>
        <p:txBody>
          <a:bodyPr wrap="none" rtlCol="0">
            <a:spAutoFit/>
          </a:bodyPr>
          <a:lstStyle/>
          <a:p>
            <a:r>
              <a:rPr kumimoji="1" lang="en-US" altLang="zh-CN"/>
              <a:t>9000</a:t>
            </a:r>
            <a:endParaRPr kumimoji="1" lang="zh-CN" altLang="en-US"/>
          </a:p>
        </p:txBody>
      </p:sp>
      <p:sp>
        <p:nvSpPr>
          <p:cNvPr id="24" name="文本框 23">
            <a:extLst>
              <a:ext uri="{FF2B5EF4-FFF2-40B4-BE49-F238E27FC236}">
                <a16:creationId xmlns:a16="http://schemas.microsoft.com/office/drawing/2014/main" id="{30BCA32E-B1DA-8C4A-BEC9-5B0D4E9E8A40}"/>
              </a:ext>
            </a:extLst>
          </p:cNvPr>
          <p:cNvSpPr txBox="1"/>
          <p:nvPr/>
        </p:nvSpPr>
        <p:spPr>
          <a:xfrm>
            <a:off x="7160590" y="5744093"/>
            <a:ext cx="1107996" cy="369332"/>
          </a:xfrm>
          <a:prstGeom prst="rect">
            <a:avLst/>
          </a:prstGeom>
          <a:noFill/>
        </p:spPr>
        <p:txBody>
          <a:bodyPr wrap="none" rtlCol="0">
            <a:spAutoFit/>
          </a:bodyPr>
          <a:lstStyle/>
          <a:p>
            <a:r>
              <a:rPr kumimoji="1" lang="zh-CN" altLang="en-US"/>
              <a:t>上电自检</a:t>
            </a:r>
          </a:p>
        </p:txBody>
      </p:sp>
      <p:cxnSp>
        <p:nvCxnSpPr>
          <p:cNvPr id="25" name="直线箭头连接符 24">
            <a:extLst>
              <a:ext uri="{FF2B5EF4-FFF2-40B4-BE49-F238E27FC236}">
                <a16:creationId xmlns:a16="http://schemas.microsoft.com/office/drawing/2014/main" id="{35780577-8EA5-3E45-8536-81FF01E4897B}"/>
              </a:ext>
            </a:extLst>
          </p:cNvPr>
          <p:cNvCxnSpPr>
            <a:cxnSpLocks/>
          </p:cNvCxnSpPr>
          <p:nvPr/>
        </p:nvCxnSpPr>
        <p:spPr>
          <a:xfrm>
            <a:off x="5936161" y="5934700"/>
            <a:ext cx="1233566"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DC84AC2-138F-5548-A4B7-DB47C4FF8C55}"/>
              </a:ext>
            </a:extLst>
          </p:cNvPr>
          <p:cNvSpPr txBox="1"/>
          <p:nvPr/>
        </p:nvSpPr>
        <p:spPr>
          <a:xfrm>
            <a:off x="6141549" y="5090953"/>
            <a:ext cx="651140" cy="369332"/>
          </a:xfrm>
          <a:prstGeom prst="rect">
            <a:avLst/>
          </a:prstGeom>
          <a:noFill/>
        </p:spPr>
        <p:txBody>
          <a:bodyPr wrap="none" rtlCol="0">
            <a:spAutoFit/>
          </a:bodyPr>
          <a:lstStyle/>
          <a:p>
            <a:r>
              <a:rPr kumimoji="1" lang="en-US" altLang="zh-CN"/>
              <a:t>0x55</a:t>
            </a:r>
            <a:endParaRPr kumimoji="1" lang="zh-CN" altLang="en-US"/>
          </a:p>
        </p:txBody>
      </p:sp>
      <p:sp>
        <p:nvSpPr>
          <p:cNvPr id="29" name="文本框 28">
            <a:extLst>
              <a:ext uri="{FF2B5EF4-FFF2-40B4-BE49-F238E27FC236}">
                <a16:creationId xmlns:a16="http://schemas.microsoft.com/office/drawing/2014/main" id="{7A9BB2B5-E3AB-1C47-80A0-99BCAD0B26EB}"/>
              </a:ext>
            </a:extLst>
          </p:cNvPr>
          <p:cNvSpPr txBox="1"/>
          <p:nvPr/>
        </p:nvSpPr>
        <p:spPr>
          <a:xfrm>
            <a:off x="6061035" y="4749522"/>
            <a:ext cx="748923" cy="369332"/>
          </a:xfrm>
          <a:prstGeom prst="rect">
            <a:avLst/>
          </a:prstGeom>
          <a:noFill/>
        </p:spPr>
        <p:txBody>
          <a:bodyPr wrap="none" rtlCol="0">
            <a:spAutoFit/>
          </a:bodyPr>
          <a:lstStyle/>
          <a:p>
            <a:r>
              <a:rPr kumimoji="1" lang="en-US" altLang="zh-CN"/>
              <a:t>FFFF0</a:t>
            </a:r>
            <a:endParaRPr kumimoji="1" lang="zh-CN" altLang="en-US"/>
          </a:p>
        </p:txBody>
      </p:sp>
      <p:sp>
        <p:nvSpPr>
          <p:cNvPr id="2" name="文本框 1">
            <a:extLst>
              <a:ext uri="{FF2B5EF4-FFF2-40B4-BE49-F238E27FC236}">
                <a16:creationId xmlns:a16="http://schemas.microsoft.com/office/drawing/2014/main" id="{3CC5BFBB-B906-7540-8AD5-BEA940AE5318}"/>
              </a:ext>
            </a:extLst>
          </p:cNvPr>
          <p:cNvSpPr txBox="1"/>
          <p:nvPr/>
        </p:nvSpPr>
        <p:spPr>
          <a:xfrm>
            <a:off x="2507978" y="6237881"/>
            <a:ext cx="1338828" cy="369332"/>
          </a:xfrm>
          <a:prstGeom prst="rect">
            <a:avLst/>
          </a:prstGeom>
          <a:noFill/>
        </p:spPr>
        <p:txBody>
          <a:bodyPr wrap="none" rtlCol="0">
            <a:spAutoFit/>
          </a:bodyPr>
          <a:lstStyle/>
          <a:p>
            <a:r>
              <a:rPr lang="zh-CN" altLang="en-US"/>
              <a:t>主引导记录</a:t>
            </a:r>
            <a:endParaRPr kumimoji="1" lang="zh-CN" altLang="en-US"/>
          </a:p>
        </p:txBody>
      </p:sp>
      <p:sp>
        <p:nvSpPr>
          <p:cNvPr id="26" name="文本框 25">
            <a:extLst>
              <a:ext uri="{FF2B5EF4-FFF2-40B4-BE49-F238E27FC236}">
                <a16:creationId xmlns:a16="http://schemas.microsoft.com/office/drawing/2014/main" id="{A98448FE-5299-3F41-9BA0-16D75508F699}"/>
              </a:ext>
            </a:extLst>
          </p:cNvPr>
          <p:cNvSpPr txBox="1"/>
          <p:nvPr/>
        </p:nvSpPr>
        <p:spPr>
          <a:xfrm>
            <a:off x="7659585" y="812173"/>
            <a:ext cx="2610010" cy="276999"/>
          </a:xfrm>
          <a:prstGeom prst="rect">
            <a:avLst/>
          </a:prstGeom>
          <a:noFill/>
        </p:spPr>
        <p:txBody>
          <a:bodyPr wrap="none" rtlCol="0">
            <a:spAutoFit/>
          </a:bodyPr>
          <a:lstStyle/>
          <a:p>
            <a:r>
              <a:rPr lang="en-US" altLang="zh-CN" sz="1200"/>
              <a:t>Bios</a:t>
            </a:r>
            <a:r>
              <a:rPr lang="zh-CN" altLang="en-US" sz="1200"/>
              <a:t>用于上电自检后，管理各种硬件</a:t>
            </a:r>
            <a:endParaRPr kumimoji="1" lang="zh-CN" altLang="en-US" sz="1200"/>
          </a:p>
        </p:txBody>
      </p:sp>
      <p:sp>
        <p:nvSpPr>
          <p:cNvPr id="27" name="文本框 26">
            <a:extLst>
              <a:ext uri="{FF2B5EF4-FFF2-40B4-BE49-F238E27FC236}">
                <a16:creationId xmlns:a16="http://schemas.microsoft.com/office/drawing/2014/main" id="{34666374-EC73-1644-961F-0167A2680EC6}"/>
              </a:ext>
            </a:extLst>
          </p:cNvPr>
          <p:cNvSpPr txBox="1"/>
          <p:nvPr/>
        </p:nvSpPr>
        <p:spPr>
          <a:xfrm>
            <a:off x="7659585" y="1273837"/>
            <a:ext cx="2029723" cy="276999"/>
          </a:xfrm>
          <a:prstGeom prst="rect">
            <a:avLst/>
          </a:prstGeom>
          <a:noFill/>
        </p:spPr>
        <p:txBody>
          <a:bodyPr wrap="none" rtlCol="0">
            <a:spAutoFit/>
          </a:bodyPr>
          <a:lstStyle/>
          <a:p>
            <a:r>
              <a:rPr lang="en-US" altLang="zh-CN" sz="1200"/>
              <a:t>Loader</a:t>
            </a:r>
            <a:r>
              <a:rPr lang="zh-CN" altLang="en-US" sz="1200"/>
              <a:t>用于找到</a:t>
            </a:r>
            <a:r>
              <a:rPr lang="en-US" altLang="zh-CN" sz="1200"/>
              <a:t>Kernel</a:t>
            </a:r>
            <a:r>
              <a:rPr lang="zh-CN" altLang="en-US" sz="1200"/>
              <a:t>加载</a:t>
            </a:r>
            <a:endParaRPr kumimoji="1" lang="zh-CN" altLang="en-US" sz="1200"/>
          </a:p>
        </p:txBody>
      </p:sp>
      <p:sp>
        <p:nvSpPr>
          <p:cNvPr id="30" name="文本框 29">
            <a:extLst>
              <a:ext uri="{FF2B5EF4-FFF2-40B4-BE49-F238E27FC236}">
                <a16:creationId xmlns:a16="http://schemas.microsoft.com/office/drawing/2014/main" id="{82C10392-69EE-2A48-8E5C-A76D9DBBD6EA}"/>
              </a:ext>
            </a:extLst>
          </p:cNvPr>
          <p:cNvSpPr txBox="1"/>
          <p:nvPr/>
        </p:nvSpPr>
        <p:spPr>
          <a:xfrm>
            <a:off x="7659585" y="1755640"/>
            <a:ext cx="1983235" cy="276999"/>
          </a:xfrm>
          <a:prstGeom prst="rect">
            <a:avLst/>
          </a:prstGeom>
          <a:noFill/>
        </p:spPr>
        <p:txBody>
          <a:bodyPr wrap="none" rtlCol="0">
            <a:spAutoFit/>
          </a:bodyPr>
          <a:lstStyle/>
          <a:p>
            <a:r>
              <a:rPr kumimoji="1" lang="en-US" altLang="zh-CN" sz="1200"/>
              <a:t>Kernel</a:t>
            </a:r>
            <a:r>
              <a:rPr kumimoji="1" lang="zh-CN" altLang="en-US" sz="1200"/>
              <a:t>用于铺设软硬件交互</a:t>
            </a:r>
          </a:p>
        </p:txBody>
      </p:sp>
      <p:sp>
        <p:nvSpPr>
          <p:cNvPr id="31" name="文本框 30">
            <a:extLst>
              <a:ext uri="{FF2B5EF4-FFF2-40B4-BE49-F238E27FC236}">
                <a16:creationId xmlns:a16="http://schemas.microsoft.com/office/drawing/2014/main" id="{449D6BDA-13CC-1542-AF19-BF97A062DD14}"/>
              </a:ext>
            </a:extLst>
          </p:cNvPr>
          <p:cNvSpPr txBox="1"/>
          <p:nvPr/>
        </p:nvSpPr>
        <p:spPr>
          <a:xfrm>
            <a:off x="7659584" y="2269411"/>
            <a:ext cx="2626040" cy="276999"/>
          </a:xfrm>
          <a:prstGeom prst="rect">
            <a:avLst/>
          </a:prstGeom>
          <a:noFill/>
        </p:spPr>
        <p:txBody>
          <a:bodyPr wrap="none" rtlCol="0">
            <a:spAutoFit/>
          </a:bodyPr>
          <a:lstStyle/>
          <a:p>
            <a:r>
              <a:rPr kumimoji="1" lang="en-US" altLang="zh-CN" sz="1200"/>
              <a:t>Protect</a:t>
            </a:r>
            <a:r>
              <a:rPr kumimoji="1" lang="zh-CN" altLang="en-US" sz="1200"/>
              <a:t> </a:t>
            </a:r>
            <a:r>
              <a:rPr kumimoji="1" lang="en-US" altLang="zh-CN" sz="1200"/>
              <a:t>Mode</a:t>
            </a:r>
            <a:r>
              <a:rPr kumimoji="1" lang="zh-CN" altLang="en-US" sz="1200"/>
              <a:t>用于重新组织寻址方式</a:t>
            </a:r>
          </a:p>
        </p:txBody>
      </p:sp>
    </p:spTree>
    <p:extLst>
      <p:ext uri="{BB962C8B-B14F-4D97-AF65-F5344CB8AC3E}">
        <p14:creationId xmlns:p14="http://schemas.microsoft.com/office/powerpoint/2010/main" val="339929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S">
            <a:extLst>
              <a:ext uri="{FF2B5EF4-FFF2-40B4-BE49-F238E27FC236}">
                <a16:creationId xmlns:a16="http://schemas.microsoft.com/office/drawing/2014/main" id="{BCFAB82A-2E18-3A49-AA0D-F3687A4489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81943" y="1057087"/>
            <a:ext cx="6765109" cy="47438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651BF63-FBEB-0742-9CF9-0CCDC49ED91B}"/>
              </a:ext>
            </a:extLst>
          </p:cNvPr>
          <p:cNvSpPr txBox="1"/>
          <p:nvPr/>
        </p:nvSpPr>
        <p:spPr>
          <a:xfrm>
            <a:off x="0" y="0"/>
            <a:ext cx="6097656" cy="569451"/>
          </a:xfrm>
          <a:prstGeom prst="rect">
            <a:avLst/>
          </a:prstGeom>
          <a:noFill/>
        </p:spPr>
        <p:txBody>
          <a:bodyPr wrap="square">
            <a:spAutoFit/>
          </a:bodyPr>
          <a:lstStyle/>
          <a:p>
            <a:pPr>
              <a:lnSpc>
                <a:spcPct val="200000"/>
              </a:lnSpc>
            </a:pPr>
            <a:r>
              <a:rPr kumimoji="1" lang="zh-CN" altLang="en-US"/>
              <a:t>介绍演示自己构建的</a:t>
            </a:r>
            <a:r>
              <a:rPr kumimoji="1" lang="en-US" altLang="zh-CN"/>
              <a:t>Linux</a:t>
            </a:r>
            <a:r>
              <a:rPr kumimoji="1" lang="zh-CN" altLang="en-US"/>
              <a:t>操作系统</a:t>
            </a:r>
            <a:endParaRPr kumimoji="1" lang="en-US" altLang="zh-CN"/>
          </a:p>
        </p:txBody>
      </p:sp>
      <p:sp>
        <p:nvSpPr>
          <p:cNvPr id="2" name="文本框 1">
            <a:extLst>
              <a:ext uri="{FF2B5EF4-FFF2-40B4-BE49-F238E27FC236}">
                <a16:creationId xmlns:a16="http://schemas.microsoft.com/office/drawing/2014/main" id="{E0C0C7B6-2EA9-D44A-AE5B-4432370A767D}"/>
              </a:ext>
            </a:extLst>
          </p:cNvPr>
          <p:cNvSpPr txBox="1"/>
          <p:nvPr/>
        </p:nvSpPr>
        <p:spPr>
          <a:xfrm>
            <a:off x="6096000" y="6197401"/>
            <a:ext cx="6003567" cy="369332"/>
          </a:xfrm>
          <a:prstGeom prst="rect">
            <a:avLst/>
          </a:prstGeom>
          <a:noFill/>
        </p:spPr>
        <p:txBody>
          <a:bodyPr wrap="none" rtlCol="0">
            <a:spAutoFit/>
          </a:bodyPr>
          <a:lstStyle/>
          <a:p>
            <a:r>
              <a:rPr kumimoji="1" lang="zh-CN" altLang="en-US" u="sng">
                <a:hlinkClick r:id="rId4"/>
              </a:rPr>
              <a:t>参照博文：</a:t>
            </a:r>
            <a:r>
              <a:rPr kumimoji="1" lang="en" altLang="zh-CN" u="sng">
                <a:hlinkClick r:id="rId4"/>
              </a:rPr>
              <a:t>https://djh-sudo.github.io/Blog/#/OS/README</a:t>
            </a:r>
            <a:endParaRPr kumimoji="1" lang="zh-CN" altLang="en-US" u="sng"/>
          </a:p>
        </p:txBody>
      </p:sp>
    </p:spTree>
    <p:extLst>
      <p:ext uri="{BB962C8B-B14F-4D97-AF65-F5344CB8AC3E}">
        <p14:creationId xmlns:p14="http://schemas.microsoft.com/office/powerpoint/2010/main" val="562080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DF70644-193C-764B-9280-7EF0F9530F8F}"/>
              </a:ext>
            </a:extLst>
          </p:cNvPr>
          <p:cNvSpPr txBox="1"/>
          <p:nvPr/>
        </p:nvSpPr>
        <p:spPr>
          <a:xfrm>
            <a:off x="0" y="0"/>
            <a:ext cx="2457450" cy="569451"/>
          </a:xfrm>
          <a:prstGeom prst="rect">
            <a:avLst/>
          </a:prstGeom>
          <a:noFill/>
        </p:spPr>
        <p:txBody>
          <a:bodyPr wrap="square">
            <a:spAutoFit/>
          </a:bodyPr>
          <a:lstStyle/>
          <a:p>
            <a:pPr>
              <a:lnSpc>
                <a:spcPct val="200000"/>
              </a:lnSpc>
            </a:pPr>
            <a:r>
              <a:rPr kumimoji="1" lang="zh-CN" altLang="en-US"/>
              <a:t>延伸的操作系统介绍</a:t>
            </a:r>
            <a:endParaRPr kumimoji="1" lang="en-US" altLang="zh-CN"/>
          </a:p>
        </p:txBody>
      </p:sp>
      <p:sp>
        <p:nvSpPr>
          <p:cNvPr id="6" name="文本框 5">
            <a:extLst>
              <a:ext uri="{FF2B5EF4-FFF2-40B4-BE49-F238E27FC236}">
                <a16:creationId xmlns:a16="http://schemas.microsoft.com/office/drawing/2014/main" id="{4C462C13-E7B2-9E43-A10D-968DA5C1A0A6}"/>
              </a:ext>
            </a:extLst>
          </p:cNvPr>
          <p:cNvSpPr txBox="1"/>
          <p:nvPr/>
        </p:nvSpPr>
        <p:spPr>
          <a:xfrm>
            <a:off x="194511" y="699585"/>
            <a:ext cx="915635" cy="369332"/>
          </a:xfrm>
          <a:prstGeom prst="rect">
            <a:avLst/>
          </a:prstGeom>
          <a:noFill/>
        </p:spPr>
        <p:txBody>
          <a:bodyPr wrap="none" rtlCol="0">
            <a:spAutoFit/>
          </a:bodyPr>
          <a:lstStyle/>
          <a:p>
            <a:r>
              <a:rPr kumimoji="1" lang="en-US" altLang="zh-CN"/>
              <a:t>μC-osII</a:t>
            </a:r>
            <a:endParaRPr kumimoji="1" lang="zh-CN" altLang="en-US"/>
          </a:p>
        </p:txBody>
      </p:sp>
      <p:pic>
        <p:nvPicPr>
          <p:cNvPr id="11" name="图片 10">
            <a:extLst>
              <a:ext uri="{FF2B5EF4-FFF2-40B4-BE49-F238E27FC236}">
                <a16:creationId xmlns:a16="http://schemas.microsoft.com/office/drawing/2014/main" id="{B3D7F4F3-1501-F64E-B4A7-5B630C9BFC86}"/>
              </a:ext>
            </a:extLst>
          </p:cNvPr>
          <p:cNvPicPr>
            <a:picLocks noChangeAspect="1"/>
          </p:cNvPicPr>
          <p:nvPr/>
        </p:nvPicPr>
        <p:blipFill>
          <a:blip r:embed="rId2"/>
          <a:stretch>
            <a:fillRect/>
          </a:stretch>
        </p:blipFill>
        <p:spPr>
          <a:xfrm>
            <a:off x="6788280" y="0"/>
            <a:ext cx="2694609" cy="6858000"/>
          </a:xfrm>
          <a:prstGeom prst="rect">
            <a:avLst/>
          </a:prstGeom>
        </p:spPr>
      </p:pic>
      <p:sp>
        <p:nvSpPr>
          <p:cNvPr id="12" name="文本框 11">
            <a:extLst>
              <a:ext uri="{FF2B5EF4-FFF2-40B4-BE49-F238E27FC236}">
                <a16:creationId xmlns:a16="http://schemas.microsoft.com/office/drawing/2014/main" id="{582C48AE-91BF-1645-BA1F-CB1478B2621F}"/>
              </a:ext>
            </a:extLst>
          </p:cNvPr>
          <p:cNvSpPr txBox="1"/>
          <p:nvPr/>
        </p:nvSpPr>
        <p:spPr>
          <a:xfrm>
            <a:off x="182750" y="1328178"/>
            <a:ext cx="6736225" cy="1169551"/>
          </a:xfrm>
          <a:prstGeom prst="rect">
            <a:avLst/>
          </a:prstGeom>
          <a:noFill/>
        </p:spPr>
        <p:txBody>
          <a:bodyPr wrap="square" rtlCol="0">
            <a:spAutoFit/>
          </a:bodyPr>
          <a:lstStyle/>
          <a:p>
            <a:r>
              <a:rPr lang="el-GR" altLang="zh-CN" sz="1400" b="1"/>
              <a:t>μ</a:t>
            </a:r>
            <a:r>
              <a:rPr lang="en" altLang="zh-CN" sz="1400" b="1"/>
              <a:t>C/OS-II</a:t>
            </a:r>
            <a:r>
              <a:rPr lang="zh-CN" altLang="en-US" sz="1400"/>
              <a:t>由</a:t>
            </a:r>
            <a:r>
              <a:rPr lang="en" altLang="zh-CN" sz="1400">
                <a:hlinkClick r:id="rId3" tooltip="Micrium（页面不存在）">
                  <a:extLst>
                    <a:ext uri="{A12FA001-AC4F-418D-AE19-62706E023703}">
                      <ahyp:hlinkClr xmlns:ahyp="http://schemas.microsoft.com/office/drawing/2018/hyperlinkcolor" val="tx"/>
                    </a:ext>
                  </a:extLst>
                </a:hlinkClick>
              </a:rPr>
              <a:t>Micrium</a:t>
            </a:r>
            <a:r>
              <a:rPr lang="zh-CN" altLang="en-US" sz="1400"/>
              <a:t>公司提供，是一个可</a:t>
            </a:r>
            <a:r>
              <a:rPr lang="zh-CN" altLang="en-US" sz="1400">
                <a:hlinkClick r:id="rId4" tooltip="移植 (软件)">
                  <a:extLst>
                    <a:ext uri="{A12FA001-AC4F-418D-AE19-62706E023703}">
                      <ahyp:hlinkClr xmlns:ahyp="http://schemas.microsoft.com/office/drawing/2018/hyperlinkcolor" val="tx"/>
                    </a:ext>
                  </a:extLst>
                </a:hlinkClick>
              </a:rPr>
              <a:t>移植</a:t>
            </a:r>
            <a:r>
              <a:rPr lang="zh-CN" altLang="en-US" sz="1400"/>
              <a:t>、可</a:t>
            </a:r>
            <a:r>
              <a:rPr lang="zh-CN" altLang="en-US" sz="1400">
                <a:hlinkClick r:id="rId5" tooltip="固化">
                  <a:extLst>
                    <a:ext uri="{A12FA001-AC4F-418D-AE19-62706E023703}">
                      <ahyp:hlinkClr xmlns:ahyp="http://schemas.microsoft.com/office/drawing/2018/hyperlinkcolor" val="tx"/>
                    </a:ext>
                  </a:extLst>
                </a:hlinkClick>
              </a:rPr>
              <a:t>固化</a:t>
            </a:r>
            <a:r>
              <a:rPr lang="zh-CN" altLang="en-US" sz="1400"/>
              <a:t>的、可</a:t>
            </a:r>
            <a:r>
              <a:rPr lang="zh-CN" altLang="en-US" sz="1400">
                <a:hlinkClick r:id="rId6" tooltip="裁剪">
                  <a:extLst>
                    <a:ext uri="{A12FA001-AC4F-418D-AE19-62706E023703}">
                      <ahyp:hlinkClr xmlns:ahyp="http://schemas.microsoft.com/office/drawing/2018/hyperlinkcolor" val="tx"/>
                    </a:ext>
                  </a:extLst>
                </a:hlinkClick>
              </a:rPr>
              <a:t>裁剪</a:t>
            </a:r>
            <a:r>
              <a:rPr lang="zh-CN" altLang="en-US" sz="1400"/>
              <a:t>的、占先式多任务实时内核，它适用于多种</a:t>
            </a:r>
            <a:r>
              <a:rPr lang="zh-CN" altLang="en-US" sz="1400">
                <a:hlinkClick r:id="rId7" tooltip="微处理器">
                  <a:extLst>
                    <a:ext uri="{A12FA001-AC4F-418D-AE19-62706E023703}">
                      <ahyp:hlinkClr xmlns:ahyp="http://schemas.microsoft.com/office/drawing/2018/hyperlinkcolor" val="tx"/>
                    </a:ext>
                  </a:extLst>
                </a:hlinkClick>
              </a:rPr>
              <a:t>微处理器</a:t>
            </a:r>
            <a:r>
              <a:rPr lang="zh-CN" altLang="en-US" sz="1400"/>
              <a:t>，</a:t>
            </a:r>
            <a:r>
              <a:rPr lang="zh-CN" altLang="en-US" sz="1400">
                <a:hlinkClick r:id="rId8" tooltip="微控制器">
                  <a:extLst>
                    <a:ext uri="{A12FA001-AC4F-418D-AE19-62706E023703}">
                      <ahyp:hlinkClr xmlns:ahyp="http://schemas.microsoft.com/office/drawing/2018/hyperlinkcolor" val="tx"/>
                    </a:ext>
                  </a:extLst>
                </a:hlinkClick>
              </a:rPr>
              <a:t>微控制器</a:t>
            </a:r>
            <a:r>
              <a:rPr lang="zh-CN" altLang="en-US" sz="1400"/>
              <a:t>和</a:t>
            </a:r>
            <a:r>
              <a:rPr lang="zh-CN" altLang="en-US" sz="1400">
                <a:hlinkClick r:id="rId9" tooltip="数字处理芯片（页面不存在）">
                  <a:extLst>
                    <a:ext uri="{A12FA001-AC4F-418D-AE19-62706E023703}">
                      <ahyp:hlinkClr xmlns:ahyp="http://schemas.microsoft.com/office/drawing/2018/hyperlinkcolor" val="tx"/>
                    </a:ext>
                  </a:extLst>
                </a:hlinkClick>
              </a:rPr>
              <a:t>数字处理芯片</a:t>
            </a:r>
            <a:r>
              <a:rPr lang="zh-CN" altLang="en-US" sz="1400"/>
              <a:t>（已经移植到超过</a:t>
            </a:r>
            <a:r>
              <a:rPr lang="en-US" altLang="zh-CN" sz="1400"/>
              <a:t>100</a:t>
            </a:r>
            <a:r>
              <a:rPr lang="zh-CN" altLang="en-US" sz="1400"/>
              <a:t>种以上的微处理器应用中）。同时，该系统源代码开放、整洁、一致，注释详尽，适合系统开发。</a:t>
            </a:r>
            <a:r>
              <a:rPr lang="en-US" altLang="zh-CN" sz="1400" baseline="30000">
                <a:hlinkClick r:id="rId10">
                  <a:extLst>
                    <a:ext uri="{A12FA001-AC4F-418D-AE19-62706E023703}">
                      <ahyp:hlinkClr xmlns:ahyp="http://schemas.microsoft.com/office/drawing/2018/hyperlinkcolor" val="tx"/>
                    </a:ext>
                  </a:extLst>
                </a:hlinkClick>
              </a:rPr>
              <a:t>[1]</a:t>
            </a:r>
            <a:r>
              <a:rPr lang="zh-CN" altLang="en-US" sz="1400"/>
              <a:t> </a:t>
            </a:r>
            <a:r>
              <a:rPr lang="el-GR" altLang="zh-CN" sz="1400"/>
              <a:t>μ</a:t>
            </a:r>
            <a:r>
              <a:rPr lang="en" altLang="zh-CN" sz="1400"/>
              <a:t>C/OS-II</a:t>
            </a:r>
            <a:r>
              <a:rPr lang="zh-CN" altLang="en-US" sz="1400"/>
              <a:t>已经通过</a:t>
            </a:r>
            <a:r>
              <a:rPr lang="zh-CN" altLang="en-US" sz="1400">
                <a:hlinkClick r:id="rId11" tooltip="美国联邦航空管理局">
                  <a:extLst>
                    <a:ext uri="{A12FA001-AC4F-418D-AE19-62706E023703}">
                      <ahyp:hlinkClr xmlns:ahyp="http://schemas.microsoft.com/office/drawing/2018/hyperlinkcolor" val="tx"/>
                    </a:ext>
                  </a:extLst>
                </a:hlinkClick>
              </a:rPr>
              <a:t>联邦航空局</a:t>
            </a:r>
            <a:r>
              <a:rPr lang="zh-CN" altLang="en-US" sz="1400"/>
              <a:t>（</a:t>
            </a:r>
            <a:r>
              <a:rPr lang="en" altLang="zh-CN" sz="1400"/>
              <a:t>FAA</a:t>
            </a:r>
            <a:r>
              <a:rPr lang="zh-CN" altLang="en" sz="1400"/>
              <a:t>）</a:t>
            </a:r>
            <a:r>
              <a:rPr lang="zh-CN" altLang="en-US" sz="1400"/>
              <a:t>商用航行器认证，符合</a:t>
            </a:r>
            <a:r>
              <a:rPr lang="zh-CN" altLang="en-US" sz="1400">
                <a:hlinkClick r:id="rId12" tooltip="航空无线电技术委员会">
                  <a:extLst>
                    <a:ext uri="{A12FA001-AC4F-418D-AE19-62706E023703}">
                      <ahyp:hlinkClr xmlns:ahyp="http://schemas.microsoft.com/office/drawing/2018/hyperlinkcolor" val="tx"/>
                    </a:ext>
                  </a:extLst>
                </a:hlinkClick>
              </a:rPr>
              <a:t>航空无线电技术委员会</a:t>
            </a:r>
            <a:r>
              <a:rPr lang="zh-CN" altLang="en-US" sz="1400"/>
              <a:t>（</a:t>
            </a:r>
            <a:r>
              <a:rPr lang="en" altLang="zh-CN" sz="1400"/>
              <a:t>RTCA</a:t>
            </a:r>
            <a:r>
              <a:rPr lang="zh-CN" altLang="en" sz="1400"/>
              <a:t>）</a:t>
            </a:r>
            <a:r>
              <a:rPr lang="en" altLang="zh-CN" sz="1400"/>
              <a:t>DO-178B</a:t>
            </a:r>
            <a:r>
              <a:rPr lang="zh-CN" altLang="en-US" sz="1400"/>
              <a:t>标准。</a:t>
            </a:r>
            <a:endParaRPr kumimoji="1" lang="zh-CN" altLang="en-US" sz="1400"/>
          </a:p>
        </p:txBody>
      </p:sp>
      <p:pic>
        <p:nvPicPr>
          <p:cNvPr id="14" name="图片 13">
            <a:extLst>
              <a:ext uri="{FF2B5EF4-FFF2-40B4-BE49-F238E27FC236}">
                <a16:creationId xmlns:a16="http://schemas.microsoft.com/office/drawing/2014/main" id="{6D17FD1A-D290-5A4D-B900-D91033BF0240}"/>
              </a:ext>
            </a:extLst>
          </p:cNvPr>
          <p:cNvPicPr>
            <a:picLocks noChangeAspect="1"/>
          </p:cNvPicPr>
          <p:nvPr/>
        </p:nvPicPr>
        <p:blipFill>
          <a:blip r:embed="rId13"/>
          <a:stretch>
            <a:fillRect/>
          </a:stretch>
        </p:blipFill>
        <p:spPr>
          <a:xfrm>
            <a:off x="205394" y="2497729"/>
            <a:ext cx="4018972" cy="3567298"/>
          </a:xfrm>
          <a:prstGeom prst="rect">
            <a:avLst/>
          </a:prstGeom>
        </p:spPr>
      </p:pic>
      <p:pic>
        <p:nvPicPr>
          <p:cNvPr id="16" name="图片 15">
            <a:extLst>
              <a:ext uri="{FF2B5EF4-FFF2-40B4-BE49-F238E27FC236}">
                <a16:creationId xmlns:a16="http://schemas.microsoft.com/office/drawing/2014/main" id="{1D8BF670-07AD-294F-B051-F455757C866C}"/>
              </a:ext>
            </a:extLst>
          </p:cNvPr>
          <p:cNvPicPr>
            <a:picLocks noChangeAspect="1"/>
          </p:cNvPicPr>
          <p:nvPr/>
        </p:nvPicPr>
        <p:blipFill>
          <a:blip r:embed="rId14"/>
          <a:stretch>
            <a:fillRect/>
          </a:stretch>
        </p:blipFill>
        <p:spPr>
          <a:xfrm>
            <a:off x="9569756" y="0"/>
            <a:ext cx="2341961" cy="6858000"/>
          </a:xfrm>
          <a:prstGeom prst="rect">
            <a:avLst/>
          </a:prstGeom>
        </p:spPr>
      </p:pic>
      <p:sp>
        <p:nvSpPr>
          <p:cNvPr id="17" name="文本框 16">
            <a:extLst>
              <a:ext uri="{FF2B5EF4-FFF2-40B4-BE49-F238E27FC236}">
                <a16:creationId xmlns:a16="http://schemas.microsoft.com/office/drawing/2014/main" id="{D45AAEED-5283-C04D-850A-018414ADE25F}"/>
              </a:ext>
            </a:extLst>
          </p:cNvPr>
          <p:cNvSpPr txBox="1"/>
          <p:nvPr/>
        </p:nvSpPr>
        <p:spPr>
          <a:xfrm>
            <a:off x="280283" y="6158415"/>
            <a:ext cx="5509842" cy="307777"/>
          </a:xfrm>
          <a:prstGeom prst="rect">
            <a:avLst/>
          </a:prstGeom>
          <a:noFill/>
        </p:spPr>
        <p:txBody>
          <a:bodyPr wrap="none" rtlCol="0">
            <a:spAutoFit/>
          </a:bodyPr>
          <a:lstStyle/>
          <a:p>
            <a:r>
              <a:rPr kumimoji="1" lang="zh-CN" altLang="en-US" sz="1400" u="sng">
                <a:hlinkClick r:id="rId15"/>
              </a:rPr>
              <a:t>源码解析：</a:t>
            </a:r>
            <a:r>
              <a:rPr kumimoji="1" lang="en" altLang="zh-CN" sz="1400" u="sng">
                <a:hlinkClick r:id="rId15"/>
              </a:rPr>
              <a:t>https://github.com/chenbokaix250/ForSomeForMySelf.git</a:t>
            </a:r>
            <a:endParaRPr kumimoji="1" lang="zh-CN" altLang="en-US" sz="1400" u="sng"/>
          </a:p>
        </p:txBody>
      </p:sp>
    </p:spTree>
    <p:extLst>
      <p:ext uri="{BB962C8B-B14F-4D97-AF65-F5344CB8AC3E}">
        <p14:creationId xmlns:p14="http://schemas.microsoft.com/office/powerpoint/2010/main" val="263367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38BEC9F-62F5-B049-A1BB-2B9D43A478E0}"/>
              </a:ext>
            </a:extLst>
          </p:cNvPr>
          <p:cNvSpPr txBox="1"/>
          <p:nvPr/>
        </p:nvSpPr>
        <p:spPr>
          <a:xfrm>
            <a:off x="0" y="0"/>
            <a:ext cx="2457450" cy="569451"/>
          </a:xfrm>
          <a:prstGeom prst="rect">
            <a:avLst/>
          </a:prstGeom>
          <a:noFill/>
        </p:spPr>
        <p:txBody>
          <a:bodyPr wrap="square">
            <a:spAutoFit/>
          </a:bodyPr>
          <a:lstStyle/>
          <a:p>
            <a:pPr>
              <a:lnSpc>
                <a:spcPct val="200000"/>
              </a:lnSpc>
            </a:pPr>
            <a:r>
              <a:rPr kumimoji="1" lang="zh-CN" altLang="en-US"/>
              <a:t>延伸的操作系统介绍</a:t>
            </a:r>
            <a:endParaRPr kumimoji="1" lang="en-US" altLang="zh-CN"/>
          </a:p>
        </p:txBody>
      </p:sp>
      <p:sp>
        <p:nvSpPr>
          <p:cNvPr id="5" name="文本框 4">
            <a:extLst>
              <a:ext uri="{FF2B5EF4-FFF2-40B4-BE49-F238E27FC236}">
                <a16:creationId xmlns:a16="http://schemas.microsoft.com/office/drawing/2014/main" id="{3A0CC887-8233-484B-B61B-8FA7D5D8F9CC}"/>
              </a:ext>
            </a:extLst>
          </p:cNvPr>
          <p:cNvSpPr txBox="1"/>
          <p:nvPr/>
        </p:nvSpPr>
        <p:spPr>
          <a:xfrm>
            <a:off x="432954" y="900563"/>
            <a:ext cx="969818" cy="465577"/>
          </a:xfrm>
          <a:prstGeom prst="rect">
            <a:avLst/>
          </a:prstGeom>
          <a:noFill/>
        </p:spPr>
        <p:txBody>
          <a:bodyPr wrap="square" anchor="ctr">
            <a:spAutoFit/>
          </a:bodyPr>
          <a:lstStyle/>
          <a:p>
            <a:pPr>
              <a:lnSpc>
                <a:spcPct val="150000"/>
              </a:lnSpc>
            </a:pPr>
            <a:r>
              <a:rPr kumimoji="1" lang="en-US" altLang="zh-CN"/>
              <a:t>OSEK</a:t>
            </a:r>
          </a:p>
        </p:txBody>
      </p:sp>
      <p:sp>
        <p:nvSpPr>
          <p:cNvPr id="7" name="文本框 6">
            <a:extLst>
              <a:ext uri="{FF2B5EF4-FFF2-40B4-BE49-F238E27FC236}">
                <a16:creationId xmlns:a16="http://schemas.microsoft.com/office/drawing/2014/main" id="{04F28F4C-EB73-8245-8039-BB0116D36239}"/>
              </a:ext>
            </a:extLst>
          </p:cNvPr>
          <p:cNvSpPr txBox="1"/>
          <p:nvPr/>
        </p:nvSpPr>
        <p:spPr>
          <a:xfrm>
            <a:off x="432954" y="1801161"/>
            <a:ext cx="4429991" cy="2832891"/>
          </a:xfrm>
          <a:prstGeom prst="rect">
            <a:avLst/>
          </a:prstGeom>
          <a:noFill/>
        </p:spPr>
        <p:txBody>
          <a:bodyPr wrap="square">
            <a:spAutoFit/>
          </a:bodyPr>
          <a:lstStyle/>
          <a:p>
            <a:pPr algn="l">
              <a:lnSpc>
                <a:spcPct val="150000"/>
              </a:lnSpc>
            </a:pPr>
            <a:r>
              <a:rPr lang="en" altLang="zh-CN" sz="1200" b="1" i="0">
                <a:solidFill>
                  <a:srgbClr val="202122"/>
                </a:solidFill>
                <a:effectLst/>
                <a:latin typeface="Arial" panose="020B0604020202020204" pitchFamily="34" charset="0"/>
              </a:rPr>
              <a:t>OSEK</a:t>
            </a:r>
            <a:r>
              <a:rPr lang="zh-CN" altLang="en-US" sz="1200" b="0" i="0">
                <a:solidFill>
                  <a:srgbClr val="202122"/>
                </a:solidFill>
                <a:effectLst/>
                <a:latin typeface="Arial" panose="020B0604020202020204" pitchFamily="34" charset="0"/>
              </a:rPr>
              <a:t>源于德语，英文意思是：“车载电子设备的开发系统和接口”，它是一个</a:t>
            </a:r>
            <a:r>
              <a:rPr lang="zh-CN" altLang="en-US" sz="1200" b="0" i="0" u="none" strike="noStrike">
                <a:solidFill>
                  <a:srgbClr val="0645AD"/>
                </a:solidFill>
                <a:effectLst/>
                <a:latin typeface="Arial" panose="020B0604020202020204" pitchFamily="34" charset="0"/>
                <a:hlinkClick r:id="rId2" tooltip="标准"/>
              </a:rPr>
              <a:t>标准</a:t>
            </a:r>
            <a:r>
              <a:rPr lang="zh-CN" altLang="en-US" sz="1200" b="0" i="0">
                <a:solidFill>
                  <a:srgbClr val="202122"/>
                </a:solidFill>
                <a:effectLst/>
                <a:latin typeface="Arial" panose="020B0604020202020204" pitchFamily="34" charset="0"/>
              </a:rPr>
              <a:t>，用来产生嵌入式操作系统的规范，通讯协议栈，和汽车网络管理协议，也产生其他相关的规范。</a:t>
            </a:r>
            <a:r>
              <a:rPr lang="en" altLang="zh-CN" sz="1200" b="0" i="0">
                <a:solidFill>
                  <a:srgbClr val="202122"/>
                </a:solidFill>
                <a:effectLst/>
                <a:latin typeface="Arial" panose="020B0604020202020204" pitchFamily="34" charset="0"/>
              </a:rPr>
              <a:t>OSEK</a:t>
            </a:r>
            <a:r>
              <a:rPr lang="zh-CN" altLang="en-US" sz="1200" b="0" i="0">
                <a:solidFill>
                  <a:srgbClr val="202122"/>
                </a:solidFill>
                <a:effectLst/>
                <a:latin typeface="Arial" panose="020B0604020202020204" pitchFamily="34" charset="0"/>
              </a:rPr>
              <a:t>被设计来提供整车的各种电子控制单元的软件标准架构。</a:t>
            </a:r>
          </a:p>
          <a:p>
            <a:pPr algn="l">
              <a:lnSpc>
                <a:spcPct val="150000"/>
              </a:lnSpc>
            </a:pPr>
            <a:r>
              <a:rPr lang="en" altLang="zh-CN" sz="1200" b="0" i="0">
                <a:solidFill>
                  <a:srgbClr val="202122"/>
                </a:solidFill>
                <a:effectLst/>
                <a:latin typeface="Arial" panose="020B0604020202020204" pitchFamily="34" charset="0"/>
              </a:rPr>
              <a:t>OSEK</a:t>
            </a:r>
            <a:r>
              <a:rPr lang="zh-CN" altLang="en-US" sz="1200" b="0" i="0">
                <a:solidFill>
                  <a:srgbClr val="202122"/>
                </a:solidFill>
                <a:effectLst/>
                <a:latin typeface="Arial" panose="020B0604020202020204" pitchFamily="34" charset="0"/>
              </a:rPr>
              <a:t>成立于</a:t>
            </a:r>
            <a:r>
              <a:rPr lang="en-US" altLang="zh-CN" sz="1200" b="0" i="0">
                <a:solidFill>
                  <a:srgbClr val="202122"/>
                </a:solidFill>
                <a:effectLst/>
                <a:latin typeface="Arial" panose="020B0604020202020204" pitchFamily="34" charset="0"/>
              </a:rPr>
              <a:t>1993</a:t>
            </a:r>
            <a:r>
              <a:rPr lang="zh-CN" altLang="en-US" sz="1200" b="0" i="0">
                <a:solidFill>
                  <a:srgbClr val="202122"/>
                </a:solidFill>
                <a:effectLst/>
                <a:latin typeface="Arial" panose="020B0604020202020204" pitchFamily="34" charset="0"/>
              </a:rPr>
              <a:t>，由一个德国的汽车公司联盟（宝马，博世，克莱斯勒，欧宝，</a:t>
            </a:r>
            <a:r>
              <a:rPr lang="zh-CN" altLang="en-US" sz="1200" b="0" i="0" u="none" strike="noStrike">
                <a:solidFill>
                  <a:srgbClr val="0645AD"/>
                </a:solidFill>
                <a:effectLst/>
                <a:latin typeface="Arial" panose="020B0604020202020204" pitchFamily="34" charset="0"/>
                <a:hlinkClick r:id="rId3" tooltip="西门子公司"/>
              </a:rPr>
              <a:t>西门子</a:t>
            </a:r>
            <a:r>
              <a:rPr lang="zh-CN" altLang="en-US" sz="1200" b="0" i="0">
                <a:solidFill>
                  <a:srgbClr val="202122"/>
                </a:solidFill>
                <a:effectLst/>
                <a:latin typeface="Arial" panose="020B0604020202020204" pitchFamily="34" charset="0"/>
              </a:rPr>
              <a:t>和大众）和</a:t>
            </a:r>
            <a:r>
              <a:rPr lang="zh-CN" altLang="en-US" sz="1200" b="0" i="0" u="none" strike="noStrike">
                <a:solidFill>
                  <a:srgbClr val="0645AD"/>
                </a:solidFill>
                <a:effectLst/>
                <a:latin typeface="Arial" panose="020B0604020202020204" pitchFamily="34" charset="0"/>
                <a:hlinkClick r:id="rId4" tooltip="卡尔斯鲁厄大学"/>
              </a:rPr>
              <a:t>卡尔斯鲁厄大学</a:t>
            </a:r>
            <a:r>
              <a:rPr lang="zh-CN" altLang="en-US" sz="1200" b="0" i="0">
                <a:solidFill>
                  <a:srgbClr val="202122"/>
                </a:solidFill>
                <a:effectLst/>
                <a:latin typeface="Arial" panose="020B0604020202020204" pitchFamily="34" charset="0"/>
              </a:rPr>
              <a:t>。</a:t>
            </a:r>
            <a:r>
              <a:rPr lang="en-US" altLang="zh-CN" sz="1200" b="0" i="0">
                <a:solidFill>
                  <a:srgbClr val="202122"/>
                </a:solidFill>
                <a:effectLst/>
                <a:latin typeface="Arial" panose="020B0604020202020204" pitchFamily="34" charset="0"/>
              </a:rPr>
              <a:t>1994</a:t>
            </a:r>
            <a:r>
              <a:rPr lang="zh-CN" altLang="en-US" sz="1200" b="0" i="0">
                <a:solidFill>
                  <a:srgbClr val="202122"/>
                </a:solidFill>
                <a:effectLst/>
                <a:latin typeface="Arial" panose="020B0604020202020204" pitchFamily="34" charset="0"/>
              </a:rPr>
              <a:t>年，法国的一个类似的项目</a:t>
            </a:r>
            <a:r>
              <a:rPr lang="en" altLang="zh-CN" sz="1200" b="0" i="0">
                <a:solidFill>
                  <a:srgbClr val="202122"/>
                </a:solidFill>
                <a:effectLst/>
                <a:latin typeface="Arial" panose="020B0604020202020204" pitchFamily="34" charset="0"/>
              </a:rPr>
              <a:t>VDX,</a:t>
            </a:r>
            <a:r>
              <a:rPr lang="zh-CN" altLang="en-US" sz="1200" b="0" i="0">
                <a:solidFill>
                  <a:srgbClr val="202122"/>
                </a:solidFill>
                <a:effectLst/>
                <a:latin typeface="Arial" panose="020B0604020202020204" pitchFamily="34" charset="0"/>
              </a:rPr>
              <a:t>由雷诺和标致汽车发起，也加入到这个联盟来。从此，正式名称为</a:t>
            </a:r>
            <a:r>
              <a:rPr lang="en" altLang="zh-CN" sz="1200" b="0" i="0">
                <a:solidFill>
                  <a:srgbClr val="202122"/>
                </a:solidFill>
                <a:effectLst/>
                <a:latin typeface="Arial" panose="020B0604020202020204" pitchFamily="34" charset="0"/>
              </a:rPr>
              <a:t>OSEK/VDX</a:t>
            </a:r>
            <a:r>
              <a:rPr lang="zh-CN" altLang="en" sz="1200" b="0" i="0">
                <a:solidFill>
                  <a:srgbClr val="202122"/>
                </a:solidFill>
                <a:effectLst/>
                <a:latin typeface="Arial" panose="020B0604020202020204" pitchFamily="34" charset="0"/>
              </a:rPr>
              <a:t>。</a:t>
            </a:r>
            <a:r>
              <a:rPr lang="en" altLang="zh-CN" sz="1200" b="0" i="0">
                <a:solidFill>
                  <a:srgbClr val="202122"/>
                </a:solidFill>
                <a:effectLst/>
                <a:latin typeface="Arial" panose="020B0604020202020204" pitchFamily="34" charset="0"/>
              </a:rPr>
              <a:t>OSEK</a:t>
            </a:r>
            <a:r>
              <a:rPr lang="zh-CN" altLang="en-US" sz="1200" b="0" i="0">
                <a:solidFill>
                  <a:srgbClr val="202122"/>
                </a:solidFill>
                <a:effectLst/>
                <a:latin typeface="Arial" panose="020B0604020202020204" pitchFamily="34" charset="0"/>
              </a:rPr>
              <a:t>是一个开放标准，由汽车工业的联盟来发布。</a:t>
            </a:r>
            <a:r>
              <a:rPr lang="en" altLang="zh-CN" sz="1200" b="0" i="0">
                <a:solidFill>
                  <a:srgbClr val="202122"/>
                </a:solidFill>
                <a:effectLst/>
                <a:latin typeface="Arial" panose="020B0604020202020204" pitchFamily="34" charset="0"/>
              </a:rPr>
              <a:t>OSEK</a:t>
            </a:r>
            <a:r>
              <a:rPr lang="zh-CN" altLang="en-US" sz="1200" b="0" i="0">
                <a:solidFill>
                  <a:srgbClr val="202122"/>
                </a:solidFill>
                <a:effectLst/>
                <a:latin typeface="Arial" panose="020B0604020202020204" pitchFamily="34" charset="0"/>
              </a:rPr>
              <a:t>的一部分被标准化为</a:t>
            </a:r>
            <a:r>
              <a:rPr lang="en" altLang="zh-CN" sz="1200" b="0" i="0" u="none" strike="noStrike">
                <a:solidFill>
                  <a:srgbClr val="BA0000"/>
                </a:solidFill>
                <a:effectLst/>
                <a:latin typeface="Arial" panose="020B0604020202020204" pitchFamily="34" charset="0"/>
                <a:hlinkClick r:id="rId5" tooltip="ISO 17356（页面不存在）"/>
              </a:rPr>
              <a:t>ISO 17356</a:t>
            </a:r>
            <a:r>
              <a:rPr lang="zh-CN" altLang="en" sz="1200" b="0" i="0">
                <a:solidFill>
                  <a:srgbClr val="202122"/>
                </a:solidFill>
                <a:effectLst/>
                <a:latin typeface="Arial" panose="020B0604020202020204" pitchFamily="34" charset="0"/>
              </a:rPr>
              <a:t>。</a:t>
            </a:r>
          </a:p>
        </p:txBody>
      </p:sp>
      <p:sp>
        <p:nvSpPr>
          <p:cNvPr id="10" name="文本框 9">
            <a:extLst>
              <a:ext uri="{FF2B5EF4-FFF2-40B4-BE49-F238E27FC236}">
                <a16:creationId xmlns:a16="http://schemas.microsoft.com/office/drawing/2014/main" id="{1B9175B4-98C2-074D-896F-46C1AB4104A3}"/>
              </a:ext>
            </a:extLst>
          </p:cNvPr>
          <p:cNvSpPr txBox="1"/>
          <p:nvPr/>
        </p:nvSpPr>
        <p:spPr>
          <a:xfrm>
            <a:off x="7010400" y="374852"/>
            <a:ext cx="4748646" cy="4524315"/>
          </a:xfrm>
          <a:prstGeom prst="rect">
            <a:avLst/>
          </a:prstGeom>
          <a:noFill/>
        </p:spPr>
        <p:txBody>
          <a:bodyPr wrap="square" rtlCol="0">
            <a:spAutoFit/>
          </a:bodyPr>
          <a:lstStyle/>
          <a:p>
            <a:r>
              <a:rPr kumimoji="1" lang="en-US" altLang="zh-CN" sz="1200"/>
              <a:t>2.1 </a:t>
            </a:r>
            <a:r>
              <a:rPr kumimoji="1" lang="zh-CN" altLang="en-US" sz="1200"/>
              <a:t>实时性</a:t>
            </a:r>
          </a:p>
          <a:p>
            <a:r>
              <a:rPr kumimoji="1" lang="zh-CN" altLang="en-US" sz="1200"/>
              <a:t>由于越来越多的微处理器被应用到汽车控制领域，如汽车刹车的防抱死系统、动力设备的安全控制等这些系统直接关系着人的生命安全，即使出现丝毫的差错也会导致危及生命安全的严重后果，因此要求操作系统具有严格的实时性。</a:t>
            </a:r>
            <a:r>
              <a:rPr kumimoji="1" lang="en" altLang="zh-CN" sz="1200"/>
              <a:t>OSEK</a:t>
            </a:r>
            <a:r>
              <a:rPr kumimoji="1" lang="zh-CN" altLang="en-US" sz="1200"/>
              <a:t>操作系统通过静态的系统配置、占先式调度策略、提供警报机制和优化系统运行机制以提高中断响应速度等手段来满足用户的实时需求。</a:t>
            </a:r>
          </a:p>
          <a:p>
            <a:endParaRPr kumimoji="1" lang="zh-CN" altLang="en-US" sz="1200"/>
          </a:p>
          <a:p>
            <a:r>
              <a:rPr kumimoji="1" lang="en-US" altLang="zh-CN" sz="1200"/>
              <a:t>2.2 </a:t>
            </a:r>
            <a:r>
              <a:rPr kumimoji="1" lang="zh-CN" altLang="en-US" sz="1200"/>
              <a:t>可移植性</a:t>
            </a:r>
          </a:p>
          <a:p>
            <a:r>
              <a:rPr kumimoji="1" lang="en" altLang="zh-CN" sz="1200"/>
              <a:t>OSEK</a:t>
            </a:r>
            <a:r>
              <a:rPr kumimoji="1" lang="zh-CN" altLang="en-US" sz="1200"/>
              <a:t>规范详细规定了操作系统运行的各种机制，并在这些机制基础上制定了标准的应用程序编程接口，使那些独立编写的代码能够很容易地整合起来，增强了应用程序的可移植性。</a:t>
            </a:r>
            <a:r>
              <a:rPr kumimoji="1" lang="en" altLang="zh-CN" sz="1200"/>
              <a:t>OSEK</a:t>
            </a:r>
            <a:r>
              <a:rPr kumimoji="1" lang="zh-CN" altLang="en-US" sz="1200"/>
              <a:t>还制定了标准的</a:t>
            </a:r>
            <a:r>
              <a:rPr kumimoji="1" lang="en" altLang="zh-CN" sz="1200"/>
              <a:t>OIL</a:t>
            </a:r>
            <a:r>
              <a:rPr kumimoji="1" lang="zh-CN" altLang="en" sz="1200"/>
              <a:t>，</a:t>
            </a:r>
            <a:r>
              <a:rPr kumimoji="1" lang="zh-CN" altLang="en-US" sz="1200"/>
              <a:t>用户只需更改</a:t>
            </a:r>
            <a:r>
              <a:rPr kumimoji="1" lang="en" altLang="zh-CN" sz="1200"/>
              <a:t>OIL</a:t>
            </a:r>
            <a:r>
              <a:rPr kumimoji="1" lang="zh-CN" altLang="en-US" sz="1200"/>
              <a:t>配置文件中与硬件相关部分，便可实现不同微处理器之间的应用程序移植。通过这些手段，减少了用于维护应用程序软件和提高它的可移植性的花费，降低了应用程序的开发成本。</a:t>
            </a:r>
          </a:p>
          <a:p>
            <a:endParaRPr kumimoji="1" lang="zh-CN" altLang="en-US" sz="1200"/>
          </a:p>
          <a:p>
            <a:r>
              <a:rPr kumimoji="1" lang="en-US" altLang="zh-CN" sz="1200"/>
              <a:t>2.3 </a:t>
            </a:r>
            <a:r>
              <a:rPr kumimoji="1" lang="zh-CN" altLang="en-US" sz="1200"/>
              <a:t>可扩展性</a:t>
            </a:r>
          </a:p>
          <a:p>
            <a:r>
              <a:rPr kumimoji="1" lang="zh-CN" altLang="en-US" sz="1200"/>
              <a:t>为了适用于广泛的目标处理器，支持运行在广泛硬件基础上的实时程序，</a:t>
            </a:r>
            <a:r>
              <a:rPr kumimoji="1" lang="en" altLang="zh-CN" sz="1200"/>
              <a:t>OSEK</a:t>
            </a:r>
            <a:r>
              <a:rPr kumimoji="1" lang="zh-CN" altLang="en-US" sz="1200"/>
              <a:t>操作系统具备高度模块化和可灵活配置的特性。它定义了不同的符合级别</a:t>
            </a:r>
            <a:r>
              <a:rPr kumimoji="1" lang="en-US" altLang="zh-CN" sz="1200"/>
              <a:t>( </a:t>
            </a:r>
            <a:r>
              <a:rPr kumimoji="1" lang="en" altLang="zh-CN" sz="1200"/>
              <a:t>Conformance Classes)</a:t>
            </a:r>
            <a:r>
              <a:rPr kumimoji="1" lang="zh-CN" altLang="en" sz="1200"/>
              <a:t>，</a:t>
            </a:r>
            <a:r>
              <a:rPr kumimoji="1" lang="zh-CN" altLang="en-US" sz="1200"/>
              <a:t>并采用对不同应用程序有可靠接收能力的体系结构，从而增强了系统的可扩展性。</a:t>
            </a:r>
            <a:r>
              <a:rPr kumimoji="1" lang="en" altLang="zh-CN" sz="1200"/>
              <a:t>OSEK</a:t>
            </a:r>
            <a:r>
              <a:rPr kumimoji="1" lang="zh-CN" altLang="en-US" sz="1200"/>
              <a:t>操作系统可以在很少的硬件资源</a:t>
            </a:r>
            <a:r>
              <a:rPr kumimoji="1" lang="en-US" altLang="zh-CN" sz="1200"/>
              <a:t>(</a:t>
            </a:r>
            <a:r>
              <a:rPr kumimoji="1" lang="en" altLang="zh-CN" sz="1200"/>
              <a:t>RAM,ROM,CPC</a:t>
            </a:r>
            <a:r>
              <a:rPr kumimoji="1" lang="zh-CN" altLang="en-US" sz="1200"/>
              <a:t>时间</a:t>
            </a:r>
            <a:r>
              <a:rPr kumimoji="1" lang="en-US" altLang="zh-CN" sz="1200"/>
              <a:t>)</a:t>
            </a:r>
            <a:r>
              <a:rPr kumimoji="1" lang="zh-CN" altLang="en-US" sz="1200"/>
              <a:t>环境下运行，即便在</a:t>
            </a:r>
            <a:r>
              <a:rPr kumimoji="1" lang="en-US" altLang="zh-CN" sz="1200"/>
              <a:t>8</a:t>
            </a:r>
            <a:r>
              <a:rPr kumimoji="1" lang="zh-CN" altLang="en-US" sz="1200"/>
              <a:t>位微处理器上也是如此。</a:t>
            </a:r>
          </a:p>
        </p:txBody>
      </p:sp>
      <p:sp>
        <p:nvSpPr>
          <p:cNvPr id="11" name="文本框 10">
            <a:extLst>
              <a:ext uri="{FF2B5EF4-FFF2-40B4-BE49-F238E27FC236}">
                <a16:creationId xmlns:a16="http://schemas.microsoft.com/office/drawing/2014/main" id="{CBFC60AE-A824-B24C-85A6-162255DB147B}"/>
              </a:ext>
            </a:extLst>
          </p:cNvPr>
          <p:cNvSpPr txBox="1"/>
          <p:nvPr/>
        </p:nvSpPr>
        <p:spPr>
          <a:xfrm>
            <a:off x="540202" y="5164282"/>
            <a:ext cx="8792792" cy="1162819"/>
          </a:xfrm>
          <a:prstGeom prst="rect">
            <a:avLst/>
          </a:prstGeom>
          <a:noFill/>
        </p:spPr>
        <p:txBody>
          <a:bodyPr wrap="none" rtlCol="0">
            <a:spAutoFit/>
          </a:bodyPr>
          <a:lstStyle/>
          <a:p>
            <a:pPr>
              <a:lnSpc>
                <a:spcPct val="150000"/>
              </a:lnSpc>
            </a:pPr>
            <a:r>
              <a:rPr lang="en" altLang="zh-CN" sz="1600"/>
              <a:t>AUTOSAR</a:t>
            </a:r>
            <a:r>
              <a:rPr lang="zh-CN" altLang="en-US" sz="1600"/>
              <a:t>与</a:t>
            </a:r>
            <a:r>
              <a:rPr lang="en" altLang="zh-CN" sz="1600"/>
              <a:t>OSEK</a:t>
            </a:r>
            <a:r>
              <a:rPr lang="zh-CN" altLang="en-US" sz="1600"/>
              <a:t>二者都是汽车电子软件的标准。</a:t>
            </a:r>
          </a:p>
          <a:p>
            <a:pPr>
              <a:lnSpc>
                <a:spcPct val="150000"/>
              </a:lnSpc>
            </a:pPr>
            <a:r>
              <a:rPr lang="en" altLang="zh-CN" sz="1600"/>
              <a:t>OSEK</a:t>
            </a:r>
            <a:r>
              <a:rPr lang="zh-CN" altLang="en-US" sz="1600"/>
              <a:t>基于</a:t>
            </a:r>
            <a:r>
              <a:rPr lang="en" altLang="zh-CN" sz="1600"/>
              <a:t>ECU</a:t>
            </a:r>
            <a:r>
              <a:rPr lang="zh-CN" altLang="en-US" sz="1600"/>
              <a:t>开发，</a:t>
            </a:r>
            <a:r>
              <a:rPr lang="en" altLang="zh-CN" sz="1600"/>
              <a:t>AUTOSAR</a:t>
            </a:r>
            <a:r>
              <a:rPr lang="zh-CN" altLang="en-US" sz="1600"/>
              <a:t>基于整体汽车电子开发。</a:t>
            </a:r>
          </a:p>
          <a:p>
            <a:pPr>
              <a:lnSpc>
                <a:spcPct val="150000"/>
              </a:lnSpc>
            </a:pPr>
            <a:r>
              <a:rPr lang="en" altLang="zh-CN" sz="1600"/>
              <a:t>AUTOSAR</a:t>
            </a:r>
            <a:r>
              <a:rPr lang="zh-CN" altLang="en-US" sz="1600"/>
              <a:t>中规定的操作系统就是</a:t>
            </a:r>
            <a:r>
              <a:rPr lang="en" altLang="zh-CN" sz="1600"/>
              <a:t>OSEK</a:t>
            </a:r>
            <a:r>
              <a:rPr lang="zh-CN" altLang="en" sz="1600"/>
              <a:t>，</a:t>
            </a:r>
            <a:r>
              <a:rPr lang="zh-CN" altLang="en-US" sz="1600"/>
              <a:t>而通信和网络管理虽然和</a:t>
            </a:r>
            <a:r>
              <a:rPr lang="en" altLang="zh-CN" sz="1600"/>
              <a:t>OSEK</a:t>
            </a:r>
            <a:r>
              <a:rPr lang="zh-CN" altLang="en-US" sz="1600"/>
              <a:t>有区别，但思路一样的。</a:t>
            </a:r>
          </a:p>
        </p:txBody>
      </p:sp>
    </p:spTree>
    <p:extLst>
      <p:ext uri="{BB962C8B-B14F-4D97-AF65-F5344CB8AC3E}">
        <p14:creationId xmlns:p14="http://schemas.microsoft.com/office/powerpoint/2010/main" val="103614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E78CE8-C071-5444-B5CC-B517E05932D7}"/>
              </a:ext>
            </a:extLst>
          </p:cNvPr>
          <p:cNvSpPr txBox="1"/>
          <p:nvPr/>
        </p:nvSpPr>
        <p:spPr>
          <a:xfrm>
            <a:off x="0" y="0"/>
            <a:ext cx="2457450" cy="569451"/>
          </a:xfrm>
          <a:prstGeom prst="rect">
            <a:avLst/>
          </a:prstGeom>
          <a:noFill/>
        </p:spPr>
        <p:txBody>
          <a:bodyPr wrap="square">
            <a:spAutoFit/>
          </a:bodyPr>
          <a:lstStyle/>
          <a:p>
            <a:pPr>
              <a:lnSpc>
                <a:spcPct val="200000"/>
              </a:lnSpc>
            </a:pPr>
            <a:r>
              <a:rPr kumimoji="1" lang="zh-CN" altLang="en-US"/>
              <a:t>延伸的操作系统介绍</a:t>
            </a:r>
            <a:endParaRPr kumimoji="1" lang="en-US" altLang="zh-CN"/>
          </a:p>
        </p:txBody>
      </p:sp>
      <p:sp>
        <p:nvSpPr>
          <p:cNvPr id="5" name="文本框 4">
            <a:extLst>
              <a:ext uri="{FF2B5EF4-FFF2-40B4-BE49-F238E27FC236}">
                <a16:creationId xmlns:a16="http://schemas.microsoft.com/office/drawing/2014/main" id="{667F7BE7-95AF-AF4D-AAA0-8B5C3E0A58D7}"/>
              </a:ext>
            </a:extLst>
          </p:cNvPr>
          <p:cNvSpPr txBox="1"/>
          <p:nvPr/>
        </p:nvSpPr>
        <p:spPr>
          <a:xfrm>
            <a:off x="432954" y="900563"/>
            <a:ext cx="969818" cy="465577"/>
          </a:xfrm>
          <a:prstGeom prst="rect">
            <a:avLst/>
          </a:prstGeom>
          <a:noFill/>
        </p:spPr>
        <p:txBody>
          <a:bodyPr wrap="square" anchor="ctr">
            <a:spAutoFit/>
          </a:bodyPr>
          <a:lstStyle/>
          <a:p>
            <a:pPr>
              <a:lnSpc>
                <a:spcPct val="150000"/>
              </a:lnSpc>
            </a:pPr>
            <a:r>
              <a:rPr kumimoji="1" lang="en-US" altLang="zh-CN"/>
              <a:t>OSEK</a:t>
            </a:r>
          </a:p>
        </p:txBody>
      </p:sp>
      <p:sp>
        <p:nvSpPr>
          <p:cNvPr id="6" name="文本框 5">
            <a:extLst>
              <a:ext uri="{FF2B5EF4-FFF2-40B4-BE49-F238E27FC236}">
                <a16:creationId xmlns:a16="http://schemas.microsoft.com/office/drawing/2014/main" id="{A480907B-B962-E541-BC7C-D7AF03938060}"/>
              </a:ext>
            </a:extLst>
          </p:cNvPr>
          <p:cNvSpPr txBox="1"/>
          <p:nvPr/>
        </p:nvSpPr>
        <p:spPr>
          <a:xfrm>
            <a:off x="2886146" y="717715"/>
            <a:ext cx="3724096" cy="5078313"/>
          </a:xfrm>
          <a:prstGeom prst="rect">
            <a:avLst/>
          </a:prstGeom>
          <a:noFill/>
        </p:spPr>
        <p:txBody>
          <a:bodyPr wrap="none" rtlCol="0">
            <a:spAutoFit/>
          </a:bodyPr>
          <a:lstStyle/>
          <a:p>
            <a:r>
              <a:rPr lang="zh-CN" altLang="en-US" sz="1200"/>
              <a:t>主频的心跳，</a:t>
            </a:r>
          </a:p>
          <a:p>
            <a:r>
              <a:rPr lang="zh-CN" altLang="en-US" sz="1200"/>
              <a:t>驱动几个定时器的脉搏，</a:t>
            </a:r>
          </a:p>
          <a:p>
            <a:r>
              <a:rPr lang="zh-CN" altLang="en-US" sz="1200"/>
              <a:t>产生几个软硬件计数器的滴答。</a:t>
            </a:r>
          </a:p>
          <a:p>
            <a:r>
              <a:rPr lang="zh-CN" altLang="en-US" sz="1200"/>
              <a:t>一个计数器拉响了几个警报，</a:t>
            </a:r>
          </a:p>
          <a:p>
            <a:r>
              <a:rPr lang="zh-CN" altLang="en-US" sz="1200"/>
              <a:t>每个周期的轮回都激活一个任务和事件。</a:t>
            </a:r>
          </a:p>
          <a:p>
            <a:r>
              <a:rPr lang="zh-CN" altLang="en-US" sz="1200"/>
              <a:t>一个计数器启动了一个调度表，</a:t>
            </a:r>
          </a:p>
          <a:p>
            <a:r>
              <a:rPr lang="zh-CN" altLang="en-US" sz="1200"/>
              <a:t>每个超时的节点都激活若干任务和事件。</a:t>
            </a:r>
          </a:p>
          <a:p>
            <a:r>
              <a:rPr lang="zh-CN" altLang="en-US" sz="1200"/>
              <a:t>我是一个任务，</a:t>
            </a:r>
          </a:p>
          <a:p>
            <a:r>
              <a:rPr lang="zh-CN" altLang="en-US" sz="1200"/>
              <a:t>因为我优先级更高，所以抢占。</a:t>
            </a:r>
          </a:p>
          <a:p>
            <a:r>
              <a:rPr lang="zh-CN" altLang="en-US" sz="1200"/>
              <a:t>因为我们优先级平等，所以排队。</a:t>
            </a:r>
          </a:p>
          <a:p>
            <a:r>
              <a:rPr lang="zh-CN" altLang="en-US" sz="1200"/>
              <a:t>我若优先级最高，谁也别抢，我是山顶。</a:t>
            </a:r>
          </a:p>
          <a:p>
            <a:r>
              <a:rPr lang="zh-CN" altLang="en-US" sz="1200"/>
              <a:t>我若在访问资源，最好别抢，除非高过我的天花板。</a:t>
            </a:r>
          </a:p>
          <a:p>
            <a:r>
              <a:rPr lang="zh-CN" altLang="en-US" sz="1200"/>
              <a:t>我不想被别人抢，我要锁住调度器。</a:t>
            </a:r>
          </a:p>
          <a:p>
            <a:r>
              <a:rPr lang="zh-CN" altLang="en-US" sz="1200"/>
              <a:t>但我还是被抢，因为遇到了中断。</a:t>
            </a:r>
          </a:p>
          <a:p>
            <a:r>
              <a:rPr lang="zh-CN" altLang="en-US" sz="1200"/>
              <a:t>我是基础任务，</a:t>
            </a:r>
          </a:p>
          <a:p>
            <a:r>
              <a:rPr lang="zh-CN" altLang="en-US" sz="1200"/>
              <a:t>别人叫醒了我，我干完事情自己睡去。</a:t>
            </a:r>
          </a:p>
          <a:p>
            <a:r>
              <a:rPr lang="zh-CN" altLang="en-US" sz="1200"/>
              <a:t>除非有人要做更重要的事情，我只好让出工作台，</a:t>
            </a:r>
            <a:endParaRPr lang="en-US" altLang="zh-CN" sz="1200"/>
          </a:p>
          <a:p>
            <a:r>
              <a:rPr lang="zh-CN" altLang="en-US" sz="1200"/>
              <a:t>坐在旁边（</a:t>
            </a:r>
            <a:r>
              <a:rPr lang="en" altLang="zh-CN" sz="1200"/>
              <a:t>Ready</a:t>
            </a:r>
            <a:r>
              <a:rPr lang="zh-CN" altLang="en" sz="1200"/>
              <a:t>）。</a:t>
            </a:r>
          </a:p>
          <a:p>
            <a:r>
              <a:rPr lang="zh-CN" altLang="en-US" sz="1200"/>
              <a:t>我是扩展任务，</a:t>
            </a:r>
          </a:p>
          <a:p>
            <a:r>
              <a:rPr lang="zh-CN" altLang="en-US" sz="1200"/>
              <a:t>我在干活时需要等一个事件，我只好让出工作台，</a:t>
            </a:r>
            <a:endParaRPr lang="en-US" altLang="zh-CN" sz="1200"/>
          </a:p>
          <a:p>
            <a:r>
              <a:rPr lang="zh-CN" altLang="en-US" sz="1200"/>
              <a:t>假装睡觉（</a:t>
            </a:r>
            <a:r>
              <a:rPr lang="en" altLang="zh-CN" sz="1200"/>
              <a:t>Wait</a:t>
            </a:r>
            <a:r>
              <a:rPr lang="zh-CN" altLang="en" sz="1200"/>
              <a:t>）。</a:t>
            </a:r>
          </a:p>
          <a:p>
            <a:r>
              <a:rPr lang="zh-CN" altLang="en-US" sz="1200"/>
              <a:t>我是一个事件，</a:t>
            </a:r>
          </a:p>
          <a:p>
            <a:r>
              <a:rPr lang="zh-CN" altLang="en-US" sz="1200"/>
              <a:t>我有我的主人扩展任务。</a:t>
            </a:r>
          </a:p>
          <a:p>
            <a:r>
              <a:rPr lang="zh-CN" altLang="en-US" sz="1200"/>
              <a:t>请不要设置一个不属于你的事件，</a:t>
            </a:r>
          </a:p>
          <a:p>
            <a:r>
              <a:rPr lang="zh-CN" altLang="en-US" sz="1200"/>
              <a:t>这注定是不被察觉的失败。</a:t>
            </a:r>
          </a:p>
          <a:p>
            <a:r>
              <a:rPr lang="zh-CN" altLang="en-US" sz="1200"/>
              <a:t>请不要等待一个不属于你的事件，</a:t>
            </a:r>
          </a:p>
          <a:p>
            <a:r>
              <a:rPr lang="zh-CN" altLang="en-US" sz="1200"/>
              <a:t>那样只是白等止步不前。</a:t>
            </a:r>
            <a:endParaRPr lang="en-US" altLang="zh-CN" sz="1200"/>
          </a:p>
        </p:txBody>
      </p:sp>
      <p:sp>
        <p:nvSpPr>
          <p:cNvPr id="7" name="文本框 6">
            <a:extLst>
              <a:ext uri="{FF2B5EF4-FFF2-40B4-BE49-F238E27FC236}">
                <a16:creationId xmlns:a16="http://schemas.microsoft.com/office/drawing/2014/main" id="{615E6352-19DC-094B-9B70-F8747BF9629E}"/>
              </a:ext>
            </a:extLst>
          </p:cNvPr>
          <p:cNvSpPr txBox="1"/>
          <p:nvPr/>
        </p:nvSpPr>
        <p:spPr>
          <a:xfrm>
            <a:off x="7624581" y="717715"/>
            <a:ext cx="3570208" cy="5078313"/>
          </a:xfrm>
          <a:prstGeom prst="rect">
            <a:avLst/>
          </a:prstGeom>
          <a:noFill/>
        </p:spPr>
        <p:txBody>
          <a:bodyPr wrap="none" rtlCol="0">
            <a:spAutoFit/>
          </a:bodyPr>
          <a:lstStyle/>
          <a:p>
            <a:r>
              <a:rPr lang="zh-CN" altLang="en-US" sz="1200"/>
              <a:t>一个高优先级任务等待事件，让出</a:t>
            </a:r>
            <a:r>
              <a:rPr lang="en" altLang="zh-CN" sz="1200"/>
              <a:t>CPU</a:t>
            </a:r>
            <a:r>
              <a:rPr lang="zh-CN" altLang="en-US" sz="1200"/>
              <a:t>给我的同伴</a:t>
            </a:r>
          </a:p>
          <a:p>
            <a:r>
              <a:rPr lang="zh-CN" altLang="en-US" sz="1200"/>
              <a:t>一个低优先级任务设置事件，再让</a:t>
            </a:r>
            <a:r>
              <a:rPr lang="en" altLang="zh-CN" sz="1200"/>
              <a:t>CPU</a:t>
            </a:r>
            <a:r>
              <a:rPr lang="zh-CN" altLang="en-US" sz="1200"/>
              <a:t>给我的主人</a:t>
            </a:r>
          </a:p>
          <a:p>
            <a:r>
              <a:rPr lang="zh-CN" altLang="en-US" sz="1200"/>
              <a:t>让我们一起同步。</a:t>
            </a:r>
          </a:p>
          <a:p>
            <a:r>
              <a:rPr lang="zh-CN" altLang="en-US" sz="1200"/>
              <a:t>我是一个资源，</a:t>
            </a:r>
          </a:p>
          <a:p>
            <a:r>
              <a:rPr lang="zh-CN" altLang="en-US" sz="1200"/>
              <a:t>一个任务开始访问我，把它的权限上升到天花板，</a:t>
            </a:r>
          </a:p>
          <a:p>
            <a:r>
              <a:rPr lang="zh-CN" altLang="en-US" sz="1200"/>
              <a:t>这个任务结束访问我，把它的权限恢复原状，</a:t>
            </a:r>
          </a:p>
          <a:p>
            <a:r>
              <a:rPr lang="zh-CN" altLang="en-US" sz="1200"/>
              <a:t>让优先级避免反转，</a:t>
            </a:r>
          </a:p>
          <a:p>
            <a:r>
              <a:rPr lang="zh-CN" altLang="en-US" sz="1200"/>
              <a:t>让任务等待避免死锁。</a:t>
            </a:r>
          </a:p>
          <a:p>
            <a:r>
              <a:rPr lang="zh-CN" altLang="en-US" sz="1200"/>
              <a:t>我是一个自旋锁，</a:t>
            </a:r>
          </a:p>
          <a:p>
            <a:r>
              <a:rPr lang="zh-CN" altLang="en-US" sz="1200"/>
              <a:t>我为不同核上共享资源而用，</a:t>
            </a:r>
          </a:p>
          <a:p>
            <a:r>
              <a:rPr lang="zh-CN" altLang="en-US" sz="1200"/>
              <a:t>在一个核上访问资源前先上锁，</a:t>
            </a:r>
          </a:p>
          <a:p>
            <a:r>
              <a:rPr lang="zh-CN" altLang="en-US" sz="1200"/>
              <a:t>那样另一个核上在访问资源时就会自旋等待。</a:t>
            </a:r>
          </a:p>
          <a:p>
            <a:r>
              <a:rPr lang="zh-CN" altLang="en-US" sz="1200"/>
              <a:t>相同的核上不要使用，那样起不到作用。</a:t>
            </a:r>
          </a:p>
          <a:p>
            <a:r>
              <a:rPr lang="zh-CN" altLang="en-US" sz="1200"/>
              <a:t>我是一个栈，</a:t>
            </a:r>
          </a:p>
          <a:p>
            <a:r>
              <a:rPr lang="zh-CN" altLang="en-US" sz="1200"/>
              <a:t>每个抢占的任务都要先来这里，</a:t>
            </a:r>
          </a:p>
          <a:p>
            <a:r>
              <a:rPr lang="zh-CN" altLang="en-US" sz="1200"/>
              <a:t>堆一捆柴火，</a:t>
            </a:r>
          </a:p>
          <a:p>
            <a:r>
              <a:rPr lang="zh-CN" altLang="en-US" sz="1200"/>
              <a:t>后来者居上，居上者优先，优先者早退。</a:t>
            </a:r>
          </a:p>
          <a:p>
            <a:r>
              <a:rPr lang="zh-CN" altLang="en-US" sz="1200"/>
              <a:t>请不要堆得太高，</a:t>
            </a:r>
          </a:p>
          <a:p>
            <a:r>
              <a:rPr lang="zh-CN" altLang="en-US" sz="1200"/>
              <a:t>那样有溢出风险。</a:t>
            </a:r>
          </a:p>
          <a:p>
            <a:r>
              <a:rPr lang="zh-CN" altLang="en-US" sz="1200"/>
              <a:t>我是一类中断，我从哪里来又回那里去。</a:t>
            </a:r>
          </a:p>
          <a:p>
            <a:r>
              <a:rPr lang="zh-CN" altLang="en-US" sz="1200"/>
              <a:t>我是二类中断，我走之后要求重新调度。</a:t>
            </a:r>
          </a:p>
          <a:p>
            <a:r>
              <a:rPr lang="zh-CN" altLang="en-US" sz="1200"/>
              <a:t>我是一个调度器，</a:t>
            </a:r>
          </a:p>
          <a:p>
            <a:r>
              <a:rPr lang="zh-CN" altLang="en-US" sz="1200"/>
              <a:t>在需要的时候，</a:t>
            </a:r>
          </a:p>
          <a:p>
            <a:r>
              <a:rPr lang="zh-CN" altLang="en-US" sz="1200"/>
              <a:t>我会更新就绪表，</a:t>
            </a:r>
          </a:p>
          <a:p>
            <a:r>
              <a:rPr lang="zh-CN" altLang="en-US" sz="1200"/>
              <a:t>取出优先级更高的任务，</a:t>
            </a:r>
          </a:p>
          <a:p>
            <a:r>
              <a:rPr lang="zh-CN" altLang="en-US" sz="1200"/>
              <a:t>切换运行。</a:t>
            </a:r>
          </a:p>
          <a:p>
            <a:endParaRPr kumimoji="1" lang="zh-CN" altLang="en-US" sz="1200"/>
          </a:p>
        </p:txBody>
      </p:sp>
    </p:spTree>
    <p:extLst>
      <p:ext uri="{BB962C8B-B14F-4D97-AF65-F5344CB8AC3E}">
        <p14:creationId xmlns:p14="http://schemas.microsoft.com/office/powerpoint/2010/main" val="1542737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608BDE-17EF-1147-98F8-E185F4FAEA2D}"/>
              </a:ext>
            </a:extLst>
          </p:cNvPr>
          <p:cNvSpPr txBox="1"/>
          <p:nvPr/>
        </p:nvSpPr>
        <p:spPr>
          <a:xfrm>
            <a:off x="617660" y="872836"/>
            <a:ext cx="611065" cy="369332"/>
          </a:xfrm>
          <a:prstGeom prst="rect">
            <a:avLst/>
          </a:prstGeom>
          <a:noFill/>
        </p:spPr>
        <p:txBody>
          <a:bodyPr wrap="none" rtlCol="0">
            <a:spAutoFit/>
          </a:bodyPr>
          <a:lstStyle/>
          <a:p>
            <a:r>
              <a:rPr kumimoji="1" lang="en-US" altLang="zh-CN"/>
              <a:t>ROS</a:t>
            </a:r>
            <a:endParaRPr kumimoji="1" lang="zh-CN" altLang="en-US"/>
          </a:p>
        </p:txBody>
      </p:sp>
      <p:sp>
        <p:nvSpPr>
          <p:cNvPr id="4" name="文本框 3">
            <a:extLst>
              <a:ext uri="{FF2B5EF4-FFF2-40B4-BE49-F238E27FC236}">
                <a16:creationId xmlns:a16="http://schemas.microsoft.com/office/drawing/2014/main" id="{50991A22-6073-AE4A-A674-63C9BC9DFE74}"/>
              </a:ext>
            </a:extLst>
          </p:cNvPr>
          <p:cNvSpPr txBox="1"/>
          <p:nvPr/>
        </p:nvSpPr>
        <p:spPr>
          <a:xfrm>
            <a:off x="0" y="0"/>
            <a:ext cx="2457450" cy="569451"/>
          </a:xfrm>
          <a:prstGeom prst="rect">
            <a:avLst/>
          </a:prstGeom>
          <a:noFill/>
        </p:spPr>
        <p:txBody>
          <a:bodyPr wrap="square">
            <a:spAutoFit/>
          </a:bodyPr>
          <a:lstStyle/>
          <a:p>
            <a:pPr>
              <a:lnSpc>
                <a:spcPct val="200000"/>
              </a:lnSpc>
            </a:pPr>
            <a:r>
              <a:rPr kumimoji="1" lang="zh-CN" altLang="en-US"/>
              <a:t>延伸的操作系统介绍</a:t>
            </a:r>
            <a:endParaRPr kumimoji="1" lang="en-US" altLang="zh-CN"/>
          </a:p>
        </p:txBody>
      </p:sp>
      <p:sp>
        <p:nvSpPr>
          <p:cNvPr id="5" name="文本框 4">
            <a:extLst>
              <a:ext uri="{FF2B5EF4-FFF2-40B4-BE49-F238E27FC236}">
                <a16:creationId xmlns:a16="http://schemas.microsoft.com/office/drawing/2014/main" id="{16DF6231-F97B-2941-B669-9AEB6F34AB9F}"/>
              </a:ext>
            </a:extLst>
          </p:cNvPr>
          <p:cNvSpPr txBox="1"/>
          <p:nvPr/>
        </p:nvSpPr>
        <p:spPr>
          <a:xfrm>
            <a:off x="617660" y="1631373"/>
            <a:ext cx="4681704" cy="2834174"/>
          </a:xfrm>
          <a:prstGeom prst="rect">
            <a:avLst/>
          </a:prstGeom>
          <a:noFill/>
        </p:spPr>
        <p:txBody>
          <a:bodyPr wrap="square" rtlCol="0">
            <a:spAutoFit/>
          </a:bodyPr>
          <a:lstStyle/>
          <a:p>
            <a:pPr>
              <a:lnSpc>
                <a:spcPct val="150000"/>
              </a:lnSpc>
            </a:pPr>
            <a:r>
              <a:rPr lang="en" altLang="zh-CN" sz="1200" b="1"/>
              <a:t>ROS</a:t>
            </a:r>
            <a:r>
              <a:rPr lang="zh-CN" altLang="en" sz="1200"/>
              <a:t>（</a:t>
            </a:r>
            <a:r>
              <a:rPr lang="zh-CN" altLang="en-US" sz="1200"/>
              <a:t>机器人操作系统，</a:t>
            </a:r>
            <a:r>
              <a:rPr lang="en" altLang="zh-CN" sz="1200"/>
              <a:t>Robot Operating System</a:t>
            </a:r>
            <a:r>
              <a:rPr lang="zh-CN" altLang="en" sz="1200"/>
              <a:t>），</a:t>
            </a:r>
            <a:r>
              <a:rPr lang="zh-CN" altLang="en-US" sz="1200"/>
              <a:t>是专为</a:t>
            </a:r>
            <a:r>
              <a:rPr lang="zh-CN" altLang="en-US" sz="1200">
                <a:hlinkClick r:id="rId4" tooltip="机器人"/>
              </a:rPr>
              <a:t>机器人</a:t>
            </a:r>
            <a:r>
              <a:rPr lang="zh-CN" altLang="en-US" sz="1200"/>
              <a:t>软件开发所设计出来的一套电脑</a:t>
            </a:r>
            <a:r>
              <a:rPr lang="zh-CN" altLang="en-US" sz="1200">
                <a:hlinkClick r:id="rId5" tooltip="操作系统"/>
              </a:rPr>
              <a:t>操作系统</a:t>
            </a:r>
            <a:r>
              <a:rPr lang="zh-CN" altLang="en-US" sz="1200"/>
              <a:t>架构。它是一个开源的元级操作系统（后操作系统），提供类似于操作系统的服务，包括硬件抽象描述、底层驱动程序管理、共用功能的执行、程序间消息传递、程序发行包管理，它也提供一些工具和库用于获取、建立、编写和执行多机融合的程序。</a:t>
            </a:r>
          </a:p>
          <a:p>
            <a:pPr>
              <a:lnSpc>
                <a:spcPct val="150000"/>
              </a:lnSpc>
            </a:pPr>
            <a:r>
              <a:rPr lang="en" altLang="zh-CN" sz="1200"/>
              <a:t>ROS</a:t>
            </a:r>
            <a:r>
              <a:rPr lang="zh-CN" altLang="en-US" sz="1200"/>
              <a:t>的运行架构是一种使用</a:t>
            </a:r>
            <a:r>
              <a:rPr lang="en" altLang="zh-CN" sz="1200"/>
              <a:t>ROS</a:t>
            </a:r>
            <a:r>
              <a:rPr lang="zh-CN" altLang="en-US" sz="1200"/>
              <a:t>通信模块实现模块间</a:t>
            </a:r>
            <a:r>
              <a:rPr lang="en" altLang="zh-CN" sz="1200">
                <a:hlinkClick r:id="rId6" tooltip="对等网络"/>
              </a:rPr>
              <a:t>P2P</a:t>
            </a:r>
            <a:r>
              <a:rPr lang="zh-CN" altLang="en-US" sz="1200"/>
              <a:t>的松耦合的网络连接的处理架构，它执行若干种类型的通讯，包括：</a:t>
            </a:r>
          </a:p>
          <a:p>
            <a:pPr>
              <a:lnSpc>
                <a:spcPct val="150000"/>
              </a:lnSpc>
            </a:pPr>
            <a:r>
              <a:rPr lang="zh-CN" altLang="en-US" sz="1200"/>
              <a:t>基于服务的同步</a:t>
            </a:r>
            <a:r>
              <a:rPr lang="en" altLang="zh-CN" sz="1200">
                <a:hlinkClick r:id="rId7" tooltip="远程过程调用"/>
              </a:rPr>
              <a:t>RPC</a:t>
            </a:r>
            <a:r>
              <a:rPr lang="zh-CN" altLang="en" sz="1200"/>
              <a:t>（</a:t>
            </a:r>
            <a:r>
              <a:rPr lang="zh-CN" altLang="en-US" sz="1200"/>
              <a:t>远程过程调用）通讯；</a:t>
            </a:r>
          </a:p>
          <a:p>
            <a:pPr>
              <a:lnSpc>
                <a:spcPct val="150000"/>
              </a:lnSpc>
            </a:pPr>
            <a:r>
              <a:rPr lang="zh-CN" altLang="en-US" sz="1200"/>
              <a:t>基于</a:t>
            </a:r>
            <a:r>
              <a:rPr lang="en" altLang="zh-CN" sz="1200"/>
              <a:t>Topic</a:t>
            </a:r>
            <a:r>
              <a:rPr lang="zh-CN" altLang="en-US" sz="1200"/>
              <a:t>的异步数据流通讯，还有参数服务器上的数据存储。</a:t>
            </a:r>
          </a:p>
        </p:txBody>
      </p:sp>
      <p:sp>
        <p:nvSpPr>
          <p:cNvPr id="6" name="文本框 5">
            <a:extLst>
              <a:ext uri="{FF2B5EF4-FFF2-40B4-BE49-F238E27FC236}">
                <a16:creationId xmlns:a16="http://schemas.microsoft.com/office/drawing/2014/main" id="{3875B47F-DB17-9342-BA25-2C4ABCEFEB66}"/>
              </a:ext>
            </a:extLst>
          </p:cNvPr>
          <p:cNvSpPr txBox="1"/>
          <p:nvPr/>
        </p:nvSpPr>
        <p:spPr>
          <a:xfrm>
            <a:off x="6096000" y="436419"/>
            <a:ext cx="5558003" cy="3111173"/>
          </a:xfrm>
          <a:prstGeom prst="rect">
            <a:avLst/>
          </a:prstGeom>
          <a:noFill/>
        </p:spPr>
        <p:txBody>
          <a:bodyPr wrap="square" rtlCol="0">
            <a:spAutoFit/>
          </a:bodyPr>
          <a:lstStyle/>
          <a:p>
            <a:pPr>
              <a:lnSpc>
                <a:spcPct val="150000"/>
              </a:lnSpc>
            </a:pPr>
            <a:r>
              <a:rPr lang="zh-CN" altLang="en-US" sz="1200"/>
              <a:t>“轻便”：</a:t>
            </a:r>
            <a:r>
              <a:rPr lang="en" altLang="zh-CN" sz="1200"/>
              <a:t>ROS</a:t>
            </a:r>
            <a:r>
              <a:rPr lang="zh-CN" altLang="en-US" sz="1200"/>
              <a:t>是设计得尽可能方便简易。不必替换主框架与系统，因为</a:t>
            </a:r>
            <a:r>
              <a:rPr lang="en" altLang="zh-CN" sz="1200"/>
              <a:t>ROS</a:t>
            </a:r>
            <a:r>
              <a:rPr lang="zh-CN" altLang="en-US" sz="1200"/>
              <a:t>编写的代码可以用于其他机器人软件框架中。毫无疑问的，</a:t>
            </a:r>
            <a:r>
              <a:rPr lang="en" altLang="zh-CN" sz="1200"/>
              <a:t>ROS</a:t>
            </a:r>
            <a:r>
              <a:rPr lang="zh-CN" altLang="en-US" sz="1200"/>
              <a:t>更易于集成与其他机器人软件框架。事实上</a:t>
            </a:r>
            <a:r>
              <a:rPr lang="en" altLang="zh-CN" sz="1200"/>
              <a:t>ROS</a:t>
            </a:r>
            <a:r>
              <a:rPr lang="zh-CN" altLang="en-US" sz="1200"/>
              <a:t>已完成与</a:t>
            </a:r>
            <a:r>
              <a:rPr lang="en" altLang="zh-CN" sz="1200"/>
              <a:t>OpenRAVE</a:t>
            </a:r>
            <a:r>
              <a:rPr lang="zh-CN" altLang="en" sz="1200"/>
              <a:t>、</a:t>
            </a:r>
            <a:r>
              <a:rPr lang="en" altLang="zh-CN" sz="1200"/>
              <a:t>Orocos</a:t>
            </a:r>
            <a:r>
              <a:rPr lang="zh-CN" altLang="en-US" sz="1200"/>
              <a:t>和</a:t>
            </a:r>
            <a:r>
              <a:rPr lang="en" altLang="zh-CN" sz="1200"/>
              <a:t>Player</a:t>
            </a:r>
            <a:r>
              <a:rPr lang="zh-CN" altLang="en-US" sz="1200"/>
              <a:t>的整合。</a:t>
            </a:r>
          </a:p>
          <a:p>
            <a:pPr>
              <a:lnSpc>
                <a:spcPct val="150000"/>
              </a:lnSpc>
            </a:pPr>
            <a:r>
              <a:rPr lang="en" altLang="zh-CN" sz="1200"/>
              <a:t>ROS-agnostic</a:t>
            </a:r>
            <a:r>
              <a:rPr lang="zh-CN" altLang="en-US" sz="1200"/>
              <a:t>库：</a:t>
            </a:r>
            <a:r>
              <a:rPr lang="en-US" altLang="zh-CN" sz="1200"/>
              <a:t>【</a:t>
            </a:r>
            <a:r>
              <a:rPr lang="en" altLang="zh-CN" sz="1200"/>
              <a:t>agnostic</a:t>
            </a:r>
            <a:r>
              <a:rPr lang="zh-CN" altLang="en" sz="1200"/>
              <a:t>：</a:t>
            </a:r>
            <a:r>
              <a:rPr lang="zh-CN" altLang="en-US" sz="1200"/>
              <a:t>不可知论</a:t>
            </a:r>
            <a:r>
              <a:rPr lang="en-US" altLang="zh-CN" sz="1200"/>
              <a:t>】</a:t>
            </a:r>
            <a:r>
              <a:rPr lang="zh-CN" altLang="en-US" sz="1200"/>
              <a:t>建议的开发模型是使用</a:t>
            </a:r>
            <a:r>
              <a:rPr lang="en" altLang="zh-CN" sz="1200"/>
              <a:t>clear</a:t>
            </a:r>
            <a:r>
              <a:rPr lang="zh-CN" altLang="en-US" sz="1200"/>
              <a:t>的函数接口书写</a:t>
            </a:r>
            <a:r>
              <a:rPr lang="en" altLang="zh-CN" sz="1200"/>
              <a:t>ROS-agnostic</a:t>
            </a:r>
            <a:r>
              <a:rPr lang="zh-CN" altLang="en-US" sz="1200"/>
              <a:t>库。</a:t>
            </a:r>
          </a:p>
          <a:p>
            <a:pPr>
              <a:lnSpc>
                <a:spcPct val="150000"/>
              </a:lnSpc>
            </a:pPr>
            <a:r>
              <a:rPr lang="zh-CN" altLang="en-US" sz="1200"/>
              <a:t>语言独立性：</a:t>
            </a:r>
            <a:r>
              <a:rPr lang="en" altLang="zh-CN" sz="1200"/>
              <a:t>ROS</a:t>
            </a:r>
            <a:r>
              <a:rPr lang="zh-CN" altLang="en-US" sz="1200"/>
              <a:t>框架很容易在任何编程语言中执行。我们已经能在</a:t>
            </a:r>
            <a:r>
              <a:rPr lang="en" altLang="zh-CN" sz="1200"/>
              <a:t>Python</a:t>
            </a:r>
            <a:r>
              <a:rPr lang="zh-CN" altLang="en-US" sz="1200"/>
              <a:t>和</a:t>
            </a:r>
            <a:r>
              <a:rPr lang="en" altLang="zh-CN" sz="1200"/>
              <a:t>C++</a:t>
            </a:r>
            <a:r>
              <a:rPr lang="zh-CN" altLang="en-US" sz="1200"/>
              <a:t>中顺利运行，同时添加有</a:t>
            </a:r>
            <a:r>
              <a:rPr lang="en" altLang="zh-CN" sz="1200">
                <a:hlinkClick r:id="rId8" tooltip="LISP"/>
              </a:rPr>
              <a:t>Lisp</a:t>
            </a:r>
            <a:r>
              <a:rPr lang="zh-CN" altLang="en" sz="1200"/>
              <a:t>、</a:t>
            </a:r>
            <a:r>
              <a:rPr lang="en" altLang="zh-CN" sz="1200">
                <a:hlinkClick r:id="rId9" tooltip="GNU Octave"/>
              </a:rPr>
              <a:t>Octave</a:t>
            </a:r>
            <a:r>
              <a:rPr lang="zh-CN" altLang="en-US" sz="1200"/>
              <a:t>和</a:t>
            </a:r>
            <a:r>
              <a:rPr lang="en" altLang="zh-CN" sz="1200"/>
              <a:t>Java</a:t>
            </a:r>
            <a:r>
              <a:rPr lang="zh-CN" altLang="en-US" sz="1200"/>
              <a:t>语言库。</a:t>
            </a:r>
          </a:p>
          <a:p>
            <a:pPr>
              <a:lnSpc>
                <a:spcPct val="150000"/>
              </a:lnSpc>
            </a:pPr>
            <a:r>
              <a:rPr lang="zh-CN" altLang="en-US" sz="1200"/>
              <a:t>测试简单：</a:t>
            </a:r>
            <a:r>
              <a:rPr lang="en" altLang="zh-CN" sz="1200"/>
              <a:t>ROS</a:t>
            </a:r>
            <a:r>
              <a:rPr lang="zh-CN" altLang="en-US" sz="1200"/>
              <a:t>有一个内建的单元</a:t>
            </a:r>
            <a:r>
              <a:rPr lang="en-US" altLang="zh-CN" sz="1200"/>
              <a:t>/</a:t>
            </a:r>
            <a:r>
              <a:rPr lang="zh-CN" altLang="en-US" sz="1200"/>
              <a:t>组合集测试框架，称为“</a:t>
            </a:r>
            <a:r>
              <a:rPr lang="en" altLang="zh-CN" sz="1200"/>
              <a:t>rostest”</a:t>
            </a:r>
            <a:r>
              <a:rPr lang="zh-CN" altLang="en" sz="1200"/>
              <a:t>。</a:t>
            </a:r>
            <a:r>
              <a:rPr lang="zh-CN" altLang="en-US" sz="1200"/>
              <a:t>这使得集成调试和分解调试很容易。</a:t>
            </a:r>
          </a:p>
          <a:p>
            <a:pPr>
              <a:lnSpc>
                <a:spcPct val="150000"/>
              </a:lnSpc>
            </a:pPr>
            <a:r>
              <a:rPr lang="zh-CN" altLang="en-US" sz="1200"/>
              <a:t>扩展性：</a:t>
            </a:r>
            <a:r>
              <a:rPr lang="en" altLang="zh-CN" sz="1200"/>
              <a:t>ROS</a:t>
            </a:r>
            <a:r>
              <a:rPr lang="zh-CN" altLang="en-US" sz="1200"/>
              <a:t>适合于大型实时系统与大型的系统开发项目。</a:t>
            </a:r>
          </a:p>
          <a:p>
            <a:pPr>
              <a:lnSpc>
                <a:spcPct val="150000"/>
              </a:lnSpc>
            </a:pPr>
            <a:endParaRPr kumimoji="1" lang="zh-CN" altLang="en-US" sz="1200"/>
          </a:p>
        </p:txBody>
      </p:sp>
      <p:sp>
        <p:nvSpPr>
          <p:cNvPr id="7" name="文本框 6">
            <a:extLst>
              <a:ext uri="{FF2B5EF4-FFF2-40B4-BE49-F238E27FC236}">
                <a16:creationId xmlns:a16="http://schemas.microsoft.com/office/drawing/2014/main" id="{6A46856F-9835-1F46-869E-D6C0A7644D1F}"/>
              </a:ext>
            </a:extLst>
          </p:cNvPr>
          <p:cNvSpPr txBox="1"/>
          <p:nvPr/>
        </p:nvSpPr>
        <p:spPr>
          <a:xfrm>
            <a:off x="617660" y="4854752"/>
            <a:ext cx="835485" cy="276999"/>
          </a:xfrm>
          <a:prstGeom prst="rect">
            <a:avLst/>
          </a:prstGeom>
          <a:noFill/>
        </p:spPr>
        <p:txBody>
          <a:bodyPr wrap="none" rtlCol="0">
            <a:spAutoFit/>
          </a:bodyPr>
          <a:lstStyle/>
          <a:p>
            <a:r>
              <a:rPr kumimoji="1" lang="en" altLang="zh-CN" sz="1200" u="sng">
                <a:hlinkClick r:id="rId10"/>
              </a:rPr>
              <a:t>ROS_WIKI</a:t>
            </a:r>
            <a:endParaRPr kumimoji="1" lang="zh-CN" altLang="en-US" sz="1200" u="sng"/>
          </a:p>
        </p:txBody>
      </p:sp>
      <p:sp>
        <p:nvSpPr>
          <p:cNvPr id="8" name="文本框 7">
            <a:extLst>
              <a:ext uri="{FF2B5EF4-FFF2-40B4-BE49-F238E27FC236}">
                <a16:creationId xmlns:a16="http://schemas.microsoft.com/office/drawing/2014/main" id="{D114CA35-3F02-7044-8307-78C1C8DFBE40}"/>
              </a:ext>
            </a:extLst>
          </p:cNvPr>
          <p:cNvSpPr txBox="1"/>
          <p:nvPr/>
        </p:nvSpPr>
        <p:spPr>
          <a:xfrm>
            <a:off x="5890159" y="3734424"/>
            <a:ext cx="732893" cy="369332"/>
          </a:xfrm>
          <a:prstGeom prst="rect">
            <a:avLst/>
          </a:prstGeom>
          <a:noFill/>
        </p:spPr>
        <p:txBody>
          <a:bodyPr wrap="none" rtlCol="0">
            <a:spAutoFit/>
          </a:bodyPr>
          <a:lstStyle/>
          <a:p>
            <a:r>
              <a:rPr kumimoji="1" lang="en-US" altLang="zh-CN"/>
              <a:t>ROS2</a:t>
            </a:r>
            <a:endParaRPr kumimoji="1" lang="zh-CN" altLang="en-US"/>
          </a:p>
        </p:txBody>
      </p:sp>
      <p:pic>
        <p:nvPicPr>
          <p:cNvPr id="9" name="From Zero to Hero_ 為什麼選用 AMR 自主移動機器人？" descr="From Zero to Hero_ 為什麼選用 AMR 自主移動機器人？">
            <a:hlinkClick r:id="" action="ppaction://media"/>
            <a:extLst>
              <a:ext uri="{FF2B5EF4-FFF2-40B4-BE49-F238E27FC236}">
                <a16:creationId xmlns:a16="http://schemas.microsoft.com/office/drawing/2014/main" id="{D2D48058-EAB5-C645-B8C9-126A6801FB85}"/>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086600" y="3986212"/>
            <a:ext cx="5105400" cy="2871788"/>
          </a:xfrm>
          <a:prstGeom prst="rect">
            <a:avLst/>
          </a:prstGeom>
        </p:spPr>
      </p:pic>
      <p:sp>
        <p:nvSpPr>
          <p:cNvPr id="11" name="文本框 10">
            <a:extLst>
              <a:ext uri="{FF2B5EF4-FFF2-40B4-BE49-F238E27FC236}">
                <a16:creationId xmlns:a16="http://schemas.microsoft.com/office/drawing/2014/main" id="{ACD90980-748F-B448-866F-EDA2564AAE8B}"/>
              </a:ext>
            </a:extLst>
          </p:cNvPr>
          <p:cNvSpPr txBox="1"/>
          <p:nvPr/>
        </p:nvSpPr>
        <p:spPr>
          <a:xfrm>
            <a:off x="5943600" y="4790209"/>
            <a:ext cx="952505" cy="369332"/>
          </a:xfrm>
          <a:prstGeom prst="rect">
            <a:avLst/>
          </a:prstGeom>
          <a:noFill/>
        </p:spPr>
        <p:txBody>
          <a:bodyPr wrap="none" rtlCol="0">
            <a:spAutoFit/>
          </a:bodyPr>
          <a:lstStyle/>
          <a:p>
            <a:r>
              <a:rPr kumimoji="1" lang="en-US" altLang="zh-CN"/>
              <a:t>ADLINK</a:t>
            </a:r>
            <a:endParaRPr kumimoji="1" lang="zh-CN" altLang="en-US"/>
          </a:p>
        </p:txBody>
      </p:sp>
    </p:spTree>
    <p:extLst>
      <p:ext uri="{BB962C8B-B14F-4D97-AF65-F5344CB8AC3E}">
        <p14:creationId xmlns:p14="http://schemas.microsoft.com/office/powerpoint/2010/main" val="140261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0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DDF97CB-43BC-9940-822E-B9960D1636B1}"/>
              </a:ext>
            </a:extLst>
          </p:cNvPr>
          <p:cNvSpPr txBox="1"/>
          <p:nvPr/>
        </p:nvSpPr>
        <p:spPr>
          <a:xfrm>
            <a:off x="0" y="0"/>
            <a:ext cx="2457450" cy="569451"/>
          </a:xfrm>
          <a:prstGeom prst="rect">
            <a:avLst/>
          </a:prstGeom>
          <a:noFill/>
        </p:spPr>
        <p:txBody>
          <a:bodyPr wrap="square">
            <a:spAutoFit/>
          </a:bodyPr>
          <a:lstStyle/>
          <a:p>
            <a:pPr>
              <a:lnSpc>
                <a:spcPct val="200000"/>
              </a:lnSpc>
            </a:pPr>
            <a:r>
              <a:rPr kumimoji="1" lang="zh-CN" altLang="en-US"/>
              <a:t>延伸的操作系统介绍</a:t>
            </a:r>
            <a:endParaRPr kumimoji="1" lang="en-US" altLang="zh-CN"/>
          </a:p>
        </p:txBody>
      </p:sp>
      <p:sp>
        <p:nvSpPr>
          <p:cNvPr id="4" name="文本框 3">
            <a:extLst>
              <a:ext uri="{FF2B5EF4-FFF2-40B4-BE49-F238E27FC236}">
                <a16:creationId xmlns:a16="http://schemas.microsoft.com/office/drawing/2014/main" id="{A5ABAE58-0115-FA4E-BC61-614A22CD25E5}"/>
              </a:ext>
            </a:extLst>
          </p:cNvPr>
          <p:cNvSpPr txBox="1"/>
          <p:nvPr/>
        </p:nvSpPr>
        <p:spPr>
          <a:xfrm>
            <a:off x="800100" y="893618"/>
            <a:ext cx="764953" cy="369332"/>
          </a:xfrm>
          <a:prstGeom prst="rect">
            <a:avLst/>
          </a:prstGeom>
          <a:noFill/>
        </p:spPr>
        <p:txBody>
          <a:bodyPr wrap="none" rtlCol="0">
            <a:spAutoFit/>
          </a:bodyPr>
          <a:lstStyle/>
          <a:p>
            <a:r>
              <a:rPr kumimoji="1" lang="en-US" altLang="zh-CN"/>
              <a:t>Cyber</a:t>
            </a:r>
            <a:endParaRPr kumimoji="1" lang="zh-CN" altLang="en-US"/>
          </a:p>
        </p:txBody>
      </p:sp>
      <p:sp>
        <p:nvSpPr>
          <p:cNvPr id="5" name="文本框 4">
            <a:extLst>
              <a:ext uri="{FF2B5EF4-FFF2-40B4-BE49-F238E27FC236}">
                <a16:creationId xmlns:a16="http://schemas.microsoft.com/office/drawing/2014/main" id="{3BD058BF-DD05-6B43-AD4F-1B71E748E2C5}"/>
              </a:ext>
            </a:extLst>
          </p:cNvPr>
          <p:cNvSpPr txBox="1"/>
          <p:nvPr/>
        </p:nvSpPr>
        <p:spPr>
          <a:xfrm>
            <a:off x="290943" y="1587117"/>
            <a:ext cx="4561611" cy="1675330"/>
          </a:xfrm>
          <a:prstGeom prst="rect">
            <a:avLst/>
          </a:prstGeom>
          <a:noFill/>
        </p:spPr>
        <p:txBody>
          <a:bodyPr wrap="square" rtlCol="0">
            <a:spAutoFit/>
          </a:bodyPr>
          <a:lstStyle/>
          <a:p>
            <a:pPr>
              <a:lnSpc>
                <a:spcPct val="150000"/>
              </a:lnSpc>
            </a:pPr>
            <a:r>
              <a:rPr lang="en" altLang="zh-CN" sz="1400"/>
              <a:t>Cyber</a:t>
            </a:r>
            <a:r>
              <a:rPr lang="zh-CN" altLang="en-US" sz="1400"/>
              <a:t>是百度</a:t>
            </a:r>
            <a:r>
              <a:rPr lang="en" altLang="zh-CN" sz="1400"/>
              <a:t>Apollo</a:t>
            </a:r>
            <a:r>
              <a:rPr lang="zh-CN" altLang="en-US" sz="1400"/>
              <a:t>推出的替代</a:t>
            </a:r>
            <a:r>
              <a:rPr lang="en" altLang="zh-CN" sz="1400"/>
              <a:t>Ros</a:t>
            </a:r>
            <a:r>
              <a:rPr lang="zh-CN" altLang="en-US" sz="1400"/>
              <a:t>的消息中间件，自动驾驶中的各个模块通过</a:t>
            </a:r>
            <a:r>
              <a:rPr lang="en" altLang="zh-CN" sz="1400"/>
              <a:t>Cyber</a:t>
            </a:r>
            <a:r>
              <a:rPr lang="zh-CN" altLang="en-US" sz="1400"/>
              <a:t>进行消息订阅和发布，同时</a:t>
            </a:r>
            <a:r>
              <a:rPr lang="en" altLang="zh-CN" sz="1400"/>
              <a:t>Cyber</a:t>
            </a:r>
            <a:r>
              <a:rPr lang="zh-CN" altLang="en-US" sz="1400"/>
              <a:t>还提供了任务调度、录制</a:t>
            </a:r>
            <a:r>
              <a:rPr lang="en" altLang="zh-CN" sz="1400"/>
              <a:t>Bag</a:t>
            </a:r>
            <a:r>
              <a:rPr lang="zh-CN" altLang="en-US" sz="1400"/>
              <a:t>包等功能。通过</a:t>
            </a:r>
            <a:r>
              <a:rPr lang="en" altLang="zh-CN" sz="1400"/>
              <a:t>Cyber</a:t>
            </a:r>
            <a:r>
              <a:rPr lang="zh-CN" altLang="en-US" sz="1400"/>
              <a:t>实现了自动驾驶中间层，这里分为几小结分别对</a:t>
            </a:r>
            <a:r>
              <a:rPr lang="en" altLang="zh-CN" sz="1400"/>
              <a:t>Cyber</a:t>
            </a:r>
            <a:r>
              <a:rPr lang="zh-CN" altLang="en-US" sz="1400"/>
              <a:t>进行详细的分析。</a:t>
            </a:r>
            <a:endParaRPr kumimoji="1" lang="zh-CN" altLang="en-US" sz="1400"/>
          </a:p>
        </p:txBody>
      </p:sp>
      <p:pic>
        <p:nvPicPr>
          <p:cNvPr id="7" name="图片 6">
            <a:extLst>
              <a:ext uri="{FF2B5EF4-FFF2-40B4-BE49-F238E27FC236}">
                <a16:creationId xmlns:a16="http://schemas.microsoft.com/office/drawing/2014/main" id="{094BCCD8-F4BF-3348-A71B-6DB5FDA34807}"/>
              </a:ext>
            </a:extLst>
          </p:cNvPr>
          <p:cNvPicPr>
            <a:picLocks noChangeAspect="1"/>
          </p:cNvPicPr>
          <p:nvPr/>
        </p:nvPicPr>
        <p:blipFill>
          <a:blip r:embed="rId2"/>
          <a:stretch>
            <a:fillRect/>
          </a:stretch>
        </p:blipFill>
        <p:spPr>
          <a:xfrm>
            <a:off x="5425917" y="446809"/>
            <a:ext cx="6660731" cy="5964382"/>
          </a:xfrm>
          <a:prstGeom prst="rect">
            <a:avLst/>
          </a:prstGeom>
        </p:spPr>
      </p:pic>
      <p:sp>
        <p:nvSpPr>
          <p:cNvPr id="8" name="文本框 7">
            <a:extLst>
              <a:ext uri="{FF2B5EF4-FFF2-40B4-BE49-F238E27FC236}">
                <a16:creationId xmlns:a16="http://schemas.microsoft.com/office/drawing/2014/main" id="{A7479BD0-1780-5248-B602-26073C7B24E4}"/>
              </a:ext>
            </a:extLst>
          </p:cNvPr>
          <p:cNvSpPr txBox="1"/>
          <p:nvPr/>
        </p:nvSpPr>
        <p:spPr>
          <a:xfrm>
            <a:off x="290943" y="4831773"/>
            <a:ext cx="5402441" cy="307777"/>
          </a:xfrm>
          <a:prstGeom prst="rect">
            <a:avLst/>
          </a:prstGeom>
          <a:noFill/>
        </p:spPr>
        <p:txBody>
          <a:bodyPr wrap="none" rtlCol="0">
            <a:spAutoFit/>
          </a:bodyPr>
          <a:lstStyle/>
          <a:p>
            <a:r>
              <a:rPr kumimoji="1" lang="en" altLang="zh-CN" sz="1400" u="sng"/>
              <a:t>https://github.com/chenbokaix250/Apollo_Analyze/tree/main/cyber</a:t>
            </a:r>
            <a:endParaRPr kumimoji="1" lang="zh-CN" altLang="en-US" sz="1400" u="sng"/>
          </a:p>
        </p:txBody>
      </p:sp>
    </p:spTree>
    <p:extLst>
      <p:ext uri="{BB962C8B-B14F-4D97-AF65-F5344CB8AC3E}">
        <p14:creationId xmlns:p14="http://schemas.microsoft.com/office/powerpoint/2010/main" val="3646114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2C9BF43-6B43-0441-8EC1-5D815D966236}"/>
              </a:ext>
            </a:extLst>
          </p:cNvPr>
          <p:cNvSpPr txBox="1"/>
          <p:nvPr/>
        </p:nvSpPr>
        <p:spPr>
          <a:xfrm>
            <a:off x="0" y="0"/>
            <a:ext cx="2457450" cy="569451"/>
          </a:xfrm>
          <a:prstGeom prst="rect">
            <a:avLst/>
          </a:prstGeom>
          <a:noFill/>
        </p:spPr>
        <p:txBody>
          <a:bodyPr wrap="square">
            <a:spAutoFit/>
          </a:bodyPr>
          <a:lstStyle/>
          <a:p>
            <a:pPr>
              <a:lnSpc>
                <a:spcPct val="200000"/>
              </a:lnSpc>
            </a:pPr>
            <a:r>
              <a:rPr kumimoji="1" lang="zh-CN" altLang="en-US"/>
              <a:t>延伸的操作系统介绍</a:t>
            </a:r>
            <a:endParaRPr kumimoji="1" lang="en-US" altLang="zh-CN"/>
          </a:p>
        </p:txBody>
      </p:sp>
      <p:sp>
        <p:nvSpPr>
          <p:cNvPr id="4" name="文本框 3">
            <a:extLst>
              <a:ext uri="{FF2B5EF4-FFF2-40B4-BE49-F238E27FC236}">
                <a16:creationId xmlns:a16="http://schemas.microsoft.com/office/drawing/2014/main" id="{EFD6C491-69A2-004D-A156-A9EC42544E34}"/>
              </a:ext>
            </a:extLst>
          </p:cNvPr>
          <p:cNvSpPr txBox="1"/>
          <p:nvPr/>
        </p:nvSpPr>
        <p:spPr>
          <a:xfrm>
            <a:off x="539394" y="776854"/>
            <a:ext cx="1107996" cy="369332"/>
          </a:xfrm>
          <a:prstGeom prst="rect">
            <a:avLst/>
          </a:prstGeom>
          <a:noFill/>
        </p:spPr>
        <p:txBody>
          <a:bodyPr wrap="none" rtlCol="0">
            <a:spAutoFit/>
          </a:bodyPr>
          <a:lstStyle/>
          <a:p>
            <a:r>
              <a:rPr kumimoji="1" lang="zh-CN" altLang="en-US"/>
              <a:t>协程时代</a:t>
            </a:r>
          </a:p>
        </p:txBody>
      </p:sp>
      <p:sp>
        <p:nvSpPr>
          <p:cNvPr id="9" name="文本框 8">
            <a:extLst>
              <a:ext uri="{FF2B5EF4-FFF2-40B4-BE49-F238E27FC236}">
                <a16:creationId xmlns:a16="http://schemas.microsoft.com/office/drawing/2014/main" id="{6E53CEA8-DBC4-394D-A7A9-2B93BFD4EA24}"/>
              </a:ext>
            </a:extLst>
          </p:cNvPr>
          <p:cNvSpPr txBox="1"/>
          <p:nvPr/>
        </p:nvSpPr>
        <p:spPr>
          <a:xfrm>
            <a:off x="539394" y="1492089"/>
            <a:ext cx="11470105" cy="1029000"/>
          </a:xfrm>
          <a:prstGeom prst="rect">
            <a:avLst/>
          </a:prstGeom>
          <a:noFill/>
        </p:spPr>
        <p:txBody>
          <a:bodyPr wrap="square" rtlCol="0">
            <a:spAutoFit/>
          </a:bodyPr>
          <a:lstStyle/>
          <a:p>
            <a:pPr>
              <a:lnSpc>
                <a:spcPct val="150000"/>
              </a:lnSpc>
            </a:pPr>
            <a:r>
              <a:rPr lang="zh-CN" altLang="en-US" sz="1400"/>
              <a:t>从宏观上看，线程任务和协程任务都是并行的。从微观上看，线程任务是分时切片轮流执行的，这种切换是系统自动完成的，无需程序员干预；而协程则是根据任务特点，在任务阻塞时将控制权交给其他协程，这个权力交接的时机和位置，由程序员指定。由此可以看出，参与协程管理的每一个任务，必须存在阻塞的可能，且阻塞条件会被其它任务破坏，从而得以在阻塞解除后继续执行。</a:t>
            </a:r>
            <a:endParaRPr kumimoji="1" lang="zh-CN" altLang="en-US" sz="1400"/>
          </a:p>
        </p:txBody>
      </p:sp>
      <p:sp>
        <p:nvSpPr>
          <p:cNvPr id="14" name="文本框 13">
            <a:extLst>
              <a:ext uri="{FF2B5EF4-FFF2-40B4-BE49-F238E27FC236}">
                <a16:creationId xmlns:a16="http://schemas.microsoft.com/office/drawing/2014/main" id="{14F9B0DF-22E3-264F-B4B3-7654D46E9BD9}"/>
              </a:ext>
            </a:extLst>
          </p:cNvPr>
          <p:cNvSpPr txBox="1"/>
          <p:nvPr/>
        </p:nvSpPr>
        <p:spPr>
          <a:xfrm>
            <a:off x="539394" y="3626554"/>
            <a:ext cx="2782957" cy="2321661"/>
          </a:xfrm>
          <a:prstGeom prst="rect">
            <a:avLst/>
          </a:prstGeom>
          <a:noFill/>
        </p:spPr>
        <p:txBody>
          <a:bodyPr wrap="square" rtlCol="0">
            <a:spAutoFit/>
          </a:bodyPr>
          <a:lstStyle/>
          <a:p>
            <a:pPr>
              <a:lnSpc>
                <a:spcPct val="150000"/>
              </a:lnSpc>
            </a:pPr>
            <a:r>
              <a:rPr lang="zh-CN" altLang="en-US" sz="1400" b="1"/>
              <a:t>阻塞式读和写。当队列为空时，读会被阻塞，直到读出数据；当队列满时，写会被阻塞，直到队列空出位置后写入成功。因为队列具有阻塞式读写的特点，正好可以在协程中利用阻塞切换其他协程任务。</a:t>
            </a:r>
            <a:endParaRPr kumimoji="1" lang="zh-CN" altLang="en-US" sz="1400" b="1"/>
          </a:p>
        </p:txBody>
      </p:sp>
      <p:pic>
        <p:nvPicPr>
          <p:cNvPr id="16" name="图片 15">
            <a:extLst>
              <a:ext uri="{FF2B5EF4-FFF2-40B4-BE49-F238E27FC236}">
                <a16:creationId xmlns:a16="http://schemas.microsoft.com/office/drawing/2014/main" id="{08C39F50-384A-E949-A37E-F96D7C6834B8}"/>
              </a:ext>
            </a:extLst>
          </p:cNvPr>
          <p:cNvPicPr>
            <a:picLocks noChangeAspect="1"/>
          </p:cNvPicPr>
          <p:nvPr/>
        </p:nvPicPr>
        <p:blipFill>
          <a:blip r:embed="rId2"/>
          <a:stretch>
            <a:fillRect/>
          </a:stretch>
        </p:blipFill>
        <p:spPr>
          <a:xfrm>
            <a:off x="9022050" y="2747618"/>
            <a:ext cx="2630556" cy="1589294"/>
          </a:xfrm>
          <a:prstGeom prst="rect">
            <a:avLst/>
          </a:prstGeom>
        </p:spPr>
      </p:pic>
      <p:sp>
        <p:nvSpPr>
          <p:cNvPr id="17" name="文本框 16">
            <a:extLst>
              <a:ext uri="{FF2B5EF4-FFF2-40B4-BE49-F238E27FC236}">
                <a16:creationId xmlns:a16="http://schemas.microsoft.com/office/drawing/2014/main" id="{BB53D7AE-4467-644F-B24C-01D2370206E1}"/>
              </a:ext>
            </a:extLst>
          </p:cNvPr>
          <p:cNvSpPr txBox="1"/>
          <p:nvPr/>
        </p:nvSpPr>
        <p:spPr>
          <a:xfrm>
            <a:off x="4740682" y="4996579"/>
            <a:ext cx="7268817" cy="738664"/>
          </a:xfrm>
          <a:prstGeom prst="rect">
            <a:avLst/>
          </a:prstGeom>
          <a:noFill/>
        </p:spPr>
        <p:txBody>
          <a:bodyPr wrap="square" rtlCol="0">
            <a:spAutoFit/>
          </a:bodyPr>
          <a:lstStyle/>
          <a:p>
            <a:r>
              <a:rPr lang="zh-CN" altLang="en-US" sz="1400"/>
              <a:t>某个富豪（</a:t>
            </a:r>
            <a:r>
              <a:rPr lang="en" altLang="zh-CN" sz="1400"/>
              <a:t>rich</a:t>
            </a:r>
            <a:r>
              <a:rPr lang="zh-CN" altLang="en" sz="1400"/>
              <a:t>）</a:t>
            </a:r>
            <a:r>
              <a:rPr lang="zh-CN" altLang="en-US" sz="1400"/>
              <a:t>手拿一沓钞票，随机取出几张，撒在地上（如果地上已经有钞票的话，就等有人捡走了再撒）；另有名为</a:t>
            </a:r>
            <a:r>
              <a:rPr lang="en" altLang="zh-CN" sz="1400"/>
              <a:t>A</a:t>
            </a:r>
            <a:r>
              <a:rPr lang="zh-CN" altLang="en" sz="1400"/>
              <a:t>、</a:t>
            </a:r>
            <a:r>
              <a:rPr lang="en" altLang="zh-CN" sz="1400"/>
              <a:t>B</a:t>
            </a:r>
            <a:r>
              <a:rPr lang="zh-CN" altLang="en" sz="1400"/>
              <a:t>、</a:t>
            </a:r>
            <a:r>
              <a:rPr lang="en" altLang="zh-CN" sz="1400"/>
              <a:t>C</a:t>
            </a:r>
            <a:r>
              <a:rPr lang="zh-CN" altLang="en-US" sz="1400"/>
              <a:t>的三个幸运儿（</a:t>
            </a:r>
            <a:r>
              <a:rPr lang="en" altLang="zh-CN" sz="1400"/>
              <a:t>lucky</a:t>
            </a:r>
            <a:r>
              <a:rPr lang="zh-CN" altLang="en" sz="1400"/>
              <a:t>），</a:t>
            </a:r>
            <a:r>
              <a:rPr lang="zh-CN" altLang="en-US" sz="1400"/>
              <a:t>紧盯着撒钱的富豪，只要富豪把钱撒到地上，他们立刻就去捡起来。</a:t>
            </a:r>
            <a:endParaRPr kumimoji="1" lang="zh-CN" altLang="en-US" sz="1400"/>
          </a:p>
        </p:txBody>
      </p:sp>
      <p:sp>
        <p:nvSpPr>
          <p:cNvPr id="18" name="文本框 17">
            <a:extLst>
              <a:ext uri="{FF2B5EF4-FFF2-40B4-BE49-F238E27FC236}">
                <a16:creationId xmlns:a16="http://schemas.microsoft.com/office/drawing/2014/main" id="{2116C9E8-5FE6-4641-96C0-82905A45D8EC}"/>
              </a:ext>
            </a:extLst>
          </p:cNvPr>
          <p:cNvSpPr txBox="1"/>
          <p:nvPr/>
        </p:nvSpPr>
        <p:spPr>
          <a:xfrm>
            <a:off x="539394" y="3062169"/>
            <a:ext cx="2518638" cy="338554"/>
          </a:xfrm>
          <a:prstGeom prst="rect">
            <a:avLst/>
          </a:prstGeom>
          <a:noFill/>
        </p:spPr>
        <p:txBody>
          <a:bodyPr wrap="none" rtlCol="0">
            <a:spAutoFit/>
          </a:bodyPr>
          <a:lstStyle/>
          <a:p>
            <a:r>
              <a:rPr kumimoji="1" lang="zh-CN" altLang="en-US" sz="1600">
                <a:hlinkClick r:id="rId3"/>
              </a:rPr>
              <a:t>进程和线程和协程的区别</a:t>
            </a:r>
            <a:endParaRPr kumimoji="1" lang="zh-CN" altLang="en-US" sz="1600"/>
          </a:p>
        </p:txBody>
      </p:sp>
    </p:spTree>
    <p:extLst>
      <p:ext uri="{BB962C8B-B14F-4D97-AF65-F5344CB8AC3E}">
        <p14:creationId xmlns:p14="http://schemas.microsoft.com/office/powerpoint/2010/main" val="145319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42283CA-5BC5-0A4A-A213-ED8DEED7C1D9}"/>
              </a:ext>
            </a:extLst>
          </p:cNvPr>
          <p:cNvSpPr txBox="1"/>
          <p:nvPr/>
        </p:nvSpPr>
        <p:spPr>
          <a:xfrm>
            <a:off x="478857" y="2073502"/>
            <a:ext cx="4930541" cy="3290003"/>
          </a:xfrm>
          <a:prstGeom prst="rect">
            <a:avLst/>
          </a:prstGeom>
          <a:noFill/>
        </p:spPr>
        <p:txBody>
          <a:bodyPr wrap="square">
            <a:spAutoFit/>
          </a:bodyPr>
          <a:lstStyle/>
          <a:p>
            <a:pPr>
              <a:lnSpc>
                <a:spcPct val="150000"/>
              </a:lnSpc>
            </a:pPr>
            <a:r>
              <a:rPr lang="zh-CN" altLang="en-US" sz="1400" b="0" i="0">
                <a:solidFill>
                  <a:srgbClr val="252B3A"/>
                </a:solidFill>
                <a:effectLst/>
                <a:latin typeface="Microsoft YaHei" panose="020B0503020204020204" pitchFamily="34" charset="-122"/>
                <a:ea typeface="Microsoft YaHei" panose="020B0503020204020204" pitchFamily="34" charset="-122"/>
              </a:rPr>
              <a:t>如果用协程实现上述功能的话，我们可以用长度为</a:t>
            </a:r>
            <a:r>
              <a:rPr lang="en-US" altLang="zh-CN" sz="1400" b="0" i="0">
                <a:solidFill>
                  <a:srgbClr val="252B3A"/>
                </a:solidFill>
                <a:effectLst/>
                <a:latin typeface="Microsoft YaHei" panose="020B0503020204020204" pitchFamily="34" charset="-122"/>
                <a:ea typeface="Microsoft YaHei" panose="020B0503020204020204" pitchFamily="34" charset="-122"/>
              </a:rPr>
              <a:t>1</a:t>
            </a:r>
            <a:r>
              <a:rPr lang="zh-CN" altLang="en-US" sz="1400" b="0" i="0">
                <a:solidFill>
                  <a:srgbClr val="252B3A"/>
                </a:solidFill>
                <a:effectLst/>
                <a:latin typeface="Microsoft YaHei" panose="020B0503020204020204" pitchFamily="34" charset="-122"/>
                <a:ea typeface="Microsoft YaHei" panose="020B0503020204020204" pitchFamily="34" charset="-122"/>
              </a:rPr>
              <a:t>的协程队列来存放富豪每一次抛撒的钱。一旦队列中有钱（队列满），富豪就不能继续抛撒了，抛撒被阻塞，协程控制权转移。三个幸运儿中的某一个获得控制权，就去读队列（捡钱），如果队列中没有钱（队列空），捡钱被阻塞，协程控制权转移。依靠队列的阻塞和解除阻塞，一个富豪和三个幸运儿可以顺利地分配完富豪手中的钞票。为了让这个过程可以慢到适合观察，可以在富豪抛钱之前，再增加一个随机延时。当然，这个延时不能使用</a:t>
            </a:r>
            <a:r>
              <a:rPr lang="en" altLang="zh-CN" sz="1400" b="0" i="0">
                <a:solidFill>
                  <a:srgbClr val="252B3A"/>
                </a:solidFill>
                <a:effectLst/>
                <a:latin typeface="Microsoft YaHei" panose="020B0503020204020204" pitchFamily="34" charset="-122"/>
                <a:ea typeface="Microsoft YaHei" panose="020B0503020204020204" pitchFamily="34" charset="-122"/>
              </a:rPr>
              <a:t>time</a:t>
            </a:r>
            <a:r>
              <a:rPr lang="zh-CN" altLang="en-US" sz="1400" b="0" i="0">
                <a:solidFill>
                  <a:srgbClr val="252B3A"/>
                </a:solidFill>
                <a:effectLst/>
                <a:latin typeface="Microsoft YaHei" panose="020B0503020204020204" pitchFamily="34" charset="-122"/>
                <a:ea typeface="Microsoft YaHei" panose="020B0503020204020204" pitchFamily="34" charset="-122"/>
              </a:rPr>
              <a:t>模块的</a:t>
            </a:r>
            <a:r>
              <a:rPr lang="en" altLang="zh-CN" sz="1400" b="0" i="0">
                <a:solidFill>
                  <a:srgbClr val="252B3A"/>
                </a:solidFill>
                <a:effectLst/>
                <a:latin typeface="Microsoft YaHei" panose="020B0503020204020204" pitchFamily="34" charset="-122"/>
                <a:ea typeface="Microsoft YaHei" panose="020B0503020204020204" pitchFamily="34" charset="-122"/>
              </a:rPr>
              <a:t>sleep()</a:t>
            </a:r>
            <a:r>
              <a:rPr lang="zh-CN" altLang="en-US" sz="1400" b="0" i="0">
                <a:solidFill>
                  <a:srgbClr val="252B3A"/>
                </a:solidFill>
                <a:effectLst/>
                <a:latin typeface="Microsoft YaHei" panose="020B0503020204020204" pitchFamily="34" charset="-122"/>
                <a:ea typeface="Microsoft YaHei" panose="020B0503020204020204" pitchFamily="34" charset="-122"/>
              </a:rPr>
              <a:t>函数，而是使用协程模块</a:t>
            </a:r>
            <a:r>
              <a:rPr lang="en" altLang="zh-CN" sz="1400" b="0" i="0">
                <a:solidFill>
                  <a:srgbClr val="252B3A"/>
                </a:solidFill>
                <a:effectLst/>
                <a:latin typeface="Microsoft YaHei" panose="020B0503020204020204" pitchFamily="34" charset="-122"/>
                <a:ea typeface="Microsoft YaHei" panose="020B0503020204020204" pitchFamily="34" charset="-122"/>
              </a:rPr>
              <a:t>asyncio</a:t>
            </a:r>
            <a:r>
              <a:rPr lang="zh-CN" altLang="en-US" sz="1400" b="0" i="0">
                <a:solidFill>
                  <a:srgbClr val="252B3A"/>
                </a:solidFill>
                <a:effectLst/>
                <a:latin typeface="Microsoft YaHei" panose="020B0503020204020204" pitchFamily="34" charset="-122"/>
                <a:ea typeface="Microsoft YaHei" panose="020B0503020204020204" pitchFamily="34" charset="-122"/>
              </a:rPr>
              <a:t>的</a:t>
            </a:r>
            <a:r>
              <a:rPr lang="en" altLang="zh-CN" sz="1400" b="0" i="0">
                <a:solidFill>
                  <a:srgbClr val="252B3A"/>
                </a:solidFill>
                <a:effectLst/>
                <a:latin typeface="Microsoft YaHei" panose="020B0503020204020204" pitchFamily="34" charset="-122"/>
                <a:ea typeface="Microsoft YaHei" panose="020B0503020204020204" pitchFamily="34" charset="-122"/>
              </a:rPr>
              <a:t>sleep()</a:t>
            </a:r>
            <a:r>
              <a:rPr lang="zh-CN" altLang="en-US" sz="1400" b="0" i="0">
                <a:solidFill>
                  <a:srgbClr val="252B3A"/>
                </a:solidFill>
                <a:effectLst/>
                <a:latin typeface="Microsoft YaHei" panose="020B0503020204020204" pitchFamily="34" charset="-122"/>
                <a:ea typeface="Microsoft YaHei" panose="020B0503020204020204" pitchFamily="34" charset="-122"/>
              </a:rPr>
              <a:t>函数。下面是完整的撒钱</a:t>
            </a:r>
            <a:r>
              <a:rPr lang="en-US" altLang="zh-CN" sz="1400" b="0" i="0">
                <a:solidFill>
                  <a:srgbClr val="252B3A"/>
                </a:solidFill>
                <a:effectLst/>
                <a:latin typeface="Microsoft YaHei" panose="020B0503020204020204" pitchFamily="34" charset="-122"/>
                <a:ea typeface="Microsoft YaHei" panose="020B0503020204020204" pitchFamily="34" charset="-122"/>
              </a:rPr>
              <a:t>-</a:t>
            </a:r>
            <a:r>
              <a:rPr lang="zh-CN" altLang="en-US" sz="1400" b="0" i="0">
                <a:solidFill>
                  <a:srgbClr val="252B3A"/>
                </a:solidFill>
                <a:effectLst/>
                <a:latin typeface="Microsoft YaHei" panose="020B0503020204020204" pitchFamily="34" charset="-122"/>
                <a:ea typeface="Microsoft YaHei" panose="020B0503020204020204" pitchFamily="34" charset="-122"/>
              </a:rPr>
              <a:t>捡钱代码。</a:t>
            </a:r>
            <a:endParaRPr lang="zh-CN" altLang="en-US" sz="1400"/>
          </a:p>
        </p:txBody>
      </p:sp>
      <p:sp>
        <p:nvSpPr>
          <p:cNvPr id="4" name="文本框 3">
            <a:extLst>
              <a:ext uri="{FF2B5EF4-FFF2-40B4-BE49-F238E27FC236}">
                <a16:creationId xmlns:a16="http://schemas.microsoft.com/office/drawing/2014/main" id="{B639AF2C-F269-C542-A30D-E41B23FE6CC2}"/>
              </a:ext>
            </a:extLst>
          </p:cNvPr>
          <p:cNvSpPr txBox="1"/>
          <p:nvPr/>
        </p:nvSpPr>
        <p:spPr>
          <a:xfrm>
            <a:off x="0" y="0"/>
            <a:ext cx="2457450" cy="569451"/>
          </a:xfrm>
          <a:prstGeom prst="rect">
            <a:avLst/>
          </a:prstGeom>
          <a:noFill/>
        </p:spPr>
        <p:txBody>
          <a:bodyPr wrap="square">
            <a:spAutoFit/>
          </a:bodyPr>
          <a:lstStyle/>
          <a:p>
            <a:pPr>
              <a:lnSpc>
                <a:spcPct val="200000"/>
              </a:lnSpc>
            </a:pPr>
            <a:r>
              <a:rPr kumimoji="1" lang="zh-CN" altLang="en-US"/>
              <a:t>延伸的操作系统介绍</a:t>
            </a:r>
            <a:endParaRPr kumimoji="1" lang="en-US" altLang="zh-CN"/>
          </a:p>
        </p:txBody>
      </p:sp>
      <p:pic>
        <p:nvPicPr>
          <p:cNvPr id="7" name="图片 6">
            <a:extLst>
              <a:ext uri="{FF2B5EF4-FFF2-40B4-BE49-F238E27FC236}">
                <a16:creationId xmlns:a16="http://schemas.microsoft.com/office/drawing/2014/main" id="{20D47292-C19E-B748-908C-F2D9538A3BD2}"/>
              </a:ext>
            </a:extLst>
          </p:cNvPr>
          <p:cNvPicPr>
            <a:picLocks noChangeAspect="1"/>
          </p:cNvPicPr>
          <p:nvPr/>
        </p:nvPicPr>
        <p:blipFill>
          <a:blip r:embed="rId2"/>
          <a:stretch>
            <a:fillRect/>
          </a:stretch>
        </p:blipFill>
        <p:spPr>
          <a:xfrm>
            <a:off x="6327098" y="0"/>
            <a:ext cx="5864902" cy="6858000"/>
          </a:xfrm>
          <a:prstGeom prst="rect">
            <a:avLst/>
          </a:prstGeom>
        </p:spPr>
      </p:pic>
      <p:sp>
        <p:nvSpPr>
          <p:cNvPr id="8" name="文本框 7">
            <a:extLst>
              <a:ext uri="{FF2B5EF4-FFF2-40B4-BE49-F238E27FC236}">
                <a16:creationId xmlns:a16="http://schemas.microsoft.com/office/drawing/2014/main" id="{E99FC77D-0AD9-4E40-AD9D-8E53B0BE71B6}"/>
              </a:ext>
            </a:extLst>
          </p:cNvPr>
          <p:cNvSpPr txBox="1"/>
          <p:nvPr/>
        </p:nvSpPr>
        <p:spPr>
          <a:xfrm>
            <a:off x="478857" y="863481"/>
            <a:ext cx="1107996" cy="369332"/>
          </a:xfrm>
          <a:prstGeom prst="rect">
            <a:avLst/>
          </a:prstGeom>
          <a:noFill/>
        </p:spPr>
        <p:txBody>
          <a:bodyPr wrap="none" rtlCol="0">
            <a:spAutoFit/>
          </a:bodyPr>
          <a:lstStyle/>
          <a:p>
            <a:r>
              <a:rPr kumimoji="1" lang="zh-CN" altLang="en-US"/>
              <a:t>协程时代</a:t>
            </a:r>
          </a:p>
        </p:txBody>
      </p:sp>
    </p:spTree>
    <p:extLst>
      <p:ext uri="{BB962C8B-B14F-4D97-AF65-F5344CB8AC3E}">
        <p14:creationId xmlns:p14="http://schemas.microsoft.com/office/powerpoint/2010/main" val="2268677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30709B1-8749-5F40-838C-A726CA08134B}"/>
              </a:ext>
            </a:extLst>
          </p:cNvPr>
          <p:cNvSpPr txBox="1"/>
          <p:nvPr/>
        </p:nvSpPr>
        <p:spPr>
          <a:xfrm>
            <a:off x="435430" y="657808"/>
            <a:ext cx="10313436" cy="1677447"/>
          </a:xfrm>
          <a:prstGeom prst="rect">
            <a:avLst/>
          </a:prstGeom>
          <a:noFill/>
        </p:spPr>
        <p:txBody>
          <a:bodyPr wrap="square" rtlCol="0">
            <a:spAutoFit/>
          </a:bodyPr>
          <a:lstStyle/>
          <a:p>
            <a:pPr>
              <a:lnSpc>
                <a:spcPct val="200000"/>
              </a:lnSpc>
            </a:pPr>
            <a:r>
              <a:rPr kumimoji="1" lang="zh-CN" altLang="en-US"/>
              <a:t>操作系统：</a:t>
            </a:r>
            <a:r>
              <a:rPr lang="en" altLang="zh-CN" b="1"/>
              <a:t> O</a:t>
            </a:r>
            <a:r>
              <a:rPr lang="en" altLang="zh-CN"/>
              <a:t>perating </a:t>
            </a:r>
            <a:r>
              <a:rPr lang="en" altLang="zh-CN" b="1"/>
              <a:t>S</a:t>
            </a:r>
            <a:r>
              <a:rPr lang="en" altLang="zh-CN"/>
              <a:t>ystem</a:t>
            </a:r>
            <a:r>
              <a:rPr lang="zh-CN" altLang="en-US"/>
              <a:t> </a:t>
            </a:r>
            <a:r>
              <a:rPr lang="en-US" altLang="zh-CN"/>
              <a:t>OS</a:t>
            </a:r>
          </a:p>
          <a:p>
            <a:pPr>
              <a:lnSpc>
                <a:spcPct val="200000"/>
              </a:lnSpc>
            </a:pPr>
            <a:r>
              <a:rPr lang="zh-CN" altLang="en-US"/>
              <a:t>是一组主管并控制</a:t>
            </a:r>
            <a:r>
              <a:rPr lang="zh-CN" altLang="en-US">
                <a:hlinkClick r:id="rId2" tooltip="电子计算机"/>
              </a:rPr>
              <a:t>计算机</a:t>
            </a:r>
            <a:r>
              <a:rPr lang="zh-CN" altLang="en-US"/>
              <a:t>操作、运用和运行</a:t>
            </a:r>
            <a:r>
              <a:rPr lang="zh-CN" altLang="en-US">
                <a:hlinkClick r:id="rId3" tooltip="计算机硬件"/>
              </a:rPr>
              <a:t>硬件</a:t>
            </a:r>
            <a:r>
              <a:rPr lang="zh-CN" altLang="en-US"/>
              <a:t>、</a:t>
            </a:r>
            <a:r>
              <a:rPr lang="zh-CN" altLang="en-US">
                <a:hlinkClick r:id="rId4" tooltip="软件"/>
              </a:rPr>
              <a:t>软件</a:t>
            </a:r>
            <a:r>
              <a:rPr lang="zh-CN" altLang="en-US">
                <a:hlinkClick r:id="rId5" tooltip="资源 (计算机科学)"/>
              </a:rPr>
              <a:t>资源</a:t>
            </a:r>
            <a:r>
              <a:rPr lang="zh-CN" altLang="en-US"/>
              <a:t>和提供公共</a:t>
            </a:r>
            <a:r>
              <a:rPr lang="zh-CN" altLang="en-US">
                <a:hlinkClick r:id="rId6" tooltip="守护进程"/>
              </a:rPr>
              <a:t>服务</a:t>
            </a:r>
            <a:r>
              <a:rPr lang="zh-CN" altLang="en-US"/>
              <a:t>来组织用户交互的相互关联的</a:t>
            </a:r>
            <a:r>
              <a:rPr lang="zh-CN" altLang="en-US">
                <a:hlinkClick r:id="rId7" tooltip="系统软件"/>
              </a:rPr>
              <a:t>系统软件</a:t>
            </a:r>
            <a:r>
              <a:rPr lang="zh-CN" altLang="en-US">
                <a:hlinkClick r:id="rId8" tooltip="程序"/>
              </a:rPr>
              <a:t>程序</a:t>
            </a:r>
            <a:r>
              <a:rPr lang="zh-CN" altLang="en-US"/>
              <a:t>，同时也是计算机系统的内核与基石。</a:t>
            </a:r>
            <a:endParaRPr kumimoji="1" lang="en-US" altLang="zh-CN"/>
          </a:p>
        </p:txBody>
      </p:sp>
      <p:pic>
        <p:nvPicPr>
          <p:cNvPr id="6" name="图片 5">
            <a:extLst>
              <a:ext uri="{FF2B5EF4-FFF2-40B4-BE49-F238E27FC236}">
                <a16:creationId xmlns:a16="http://schemas.microsoft.com/office/drawing/2014/main" id="{77EED316-18FA-CD45-8A8D-10A6AD8D9A8D}"/>
              </a:ext>
            </a:extLst>
          </p:cNvPr>
          <p:cNvPicPr>
            <a:picLocks noChangeAspect="1"/>
          </p:cNvPicPr>
          <p:nvPr/>
        </p:nvPicPr>
        <p:blipFill>
          <a:blip r:embed="rId9"/>
          <a:stretch>
            <a:fillRect/>
          </a:stretch>
        </p:blipFill>
        <p:spPr>
          <a:xfrm>
            <a:off x="654054" y="3037115"/>
            <a:ext cx="5591236" cy="3429000"/>
          </a:xfrm>
          <a:prstGeom prst="rect">
            <a:avLst/>
          </a:prstGeom>
        </p:spPr>
      </p:pic>
      <p:pic>
        <p:nvPicPr>
          <p:cNvPr id="8" name="图片 7">
            <a:extLst>
              <a:ext uri="{FF2B5EF4-FFF2-40B4-BE49-F238E27FC236}">
                <a16:creationId xmlns:a16="http://schemas.microsoft.com/office/drawing/2014/main" id="{3D028311-D4F3-6743-B2B0-3A73406BABDE}"/>
              </a:ext>
            </a:extLst>
          </p:cNvPr>
          <p:cNvPicPr>
            <a:picLocks noChangeAspect="1"/>
          </p:cNvPicPr>
          <p:nvPr/>
        </p:nvPicPr>
        <p:blipFill>
          <a:blip r:embed="rId10"/>
          <a:stretch>
            <a:fillRect/>
          </a:stretch>
        </p:blipFill>
        <p:spPr>
          <a:xfrm>
            <a:off x="7134619" y="2892490"/>
            <a:ext cx="4515295" cy="3748842"/>
          </a:xfrm>
          <a:prstGeom prst="rect">
            <a:avLst/>
          </a:prstGeom>
        </p:spPr>
      </p:pic>
    </p:spTree>
    <p:extLst>
      <p:ext uri="{BB962C8B-B14F-4D97-AF65-F5344CB8AC3E}">
        <p14:creationId xmlns:p14="http://schemas.microsoft.com/office/powerpoint/2010/main" val="2519080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1E9072-35FB-8744-A6E9-CB1A67A51292}"/>
              </a:ext>
            </a:extLst>
          </p:cNvPr>
          <p:cNvSpPr txBox="1"/>
          <p:nvPr/>
        </p:nvSpPr>
        <p:spPr>
          <a:xfrm>
            <a:off x="893619" y="3380795"/>
            <a:ext cx="1415772" cy="338554"/>
          </a:xfrm>
          <a:prstGeom prst="rect">
            <a:avLst/>
          </a:prstGeom>
          <a:noFill/>
        </p:spPr>
        <p:txBody>
          <a:bodyPr wrap="none" rtlCol="0">
            <a:spAutoFit/>
          </a:bodyPr>
          <a:lstStyle/>
          <a:p>
            <a:r>
              <a:rPr kumimoji="1" lang="zh-CN" altLang="en-US" sz="1600">
                <a:hlinkClick r:id="rId2"/>
              </a:rPr>
              <a:t>深入浅出协程</a:t>
            </a:r>
            <a:endParaRPr kumimoji="1" lang="zh-CN" altLang="en-US" sz="1600"/>
          </a:p>
        </p:txBody>
      </p:sp>
      <p:sp>
        <p:nvSpPr>
          <p:cNvPr id="4" name="文本框 3">
            <a:extLst>
              <a:ext uri="{FF2B5EF4-FFF2-40B4-BE49-F238E27FC236}">
                <a16:creationId xmlns:a16="http://schemas.microsoft.com/office/drawing/2014/main" id="{E96E826E-1E4F-AD44-9396-DA561A3F93CA}"/>
              </a:ext>
            </a:extLst>
          </p:cNvPr>
          <p:cNvSpPr txBox="1"/>
          <p:nvPr/>
        </p:nvSpPr>
        <p:spPr>
          <a:xfrm>
            <a:off x="893619" y="4252252"/>
            <a:ext cx="1128835" cy="369332"/>
          </a:xfrm>
          <a:prstGeom prst="rect">
            <a:avLst/>
          </a:prstGeom>
          <a:noFill/>
        </p:spPr>
        <p:txBody>
          <a:bodyPr wrap="none" rtlCol="0">
            <a:spAutoFit/>
          </a:bodyPr>
          <a:lstStyle/>
          <a:p>
            <a:r>
              <a:rPr kumimoji="1" lang="en" altLang="zh-CN">
                <a:hlinkClick r:id="rId3"/>
              </a:rPr>
              <a:t>GPM</a:t>
            </a:r>
            <a:r>
              <a:rPr kumimoji="1" lang="zh-CN" altLang="en-US">
                <a:hlinkClick r:id="rId3"/>
              </a:rPr>
              <a:t>模型</a:t>
            </a:r>
            <a:endParaRPr kumimoji="1" lang="zh-CN" altLang="en-US"/>
          </a:p>
        </p:txBody>
      </p:sp>
      <p:pic>
        <p:nvPicPr>
          <p:cNvPr id="5" name="图片 4">
            <a:extLst>
              <a:ext uri="{FF2B5EF4-FFF2-40B4-BE49-F238E27FC236}">
                <a16:creationId xmlns:a16="http://schemas.microsoft.com/office/drawing/2014/main" id="{3C7DE0F7-6281-FC40-8DD3-CD5CB697BB9A}"/>
              </a:ext>
            </a:extLst>
          </p:cNvPr>
          <p:cNvPicPr>
            <a:picLocks noChangeAspect="1"/>
          </p:cNvPicPr>
          <p:nvPr/>
        </p:nvPicPr>
        <p:blipFill>
          <a:blip r:embed="rId4"/>
          <a:stretch>
            <a:fillRect/>
          </a:stretch>
        </p:blipFill>
        <p:spPr>
          <a:xfrm>
            <a:off x="6340185" y="1780554"/>
            <a:ext cx="3281795" cy="3029349"/>
          </a:xfrm>
          <a:prstGeom prst="rect">
            <a:avLst/>
          </a:prstGeom>
        </p:spPr>
      </p:pic>
      <p:sp>
        <p:nvSpPr>
          <p:cNvPr id="6" name="文本框 5">
            <a:extLst>
              <a:ext uri="{FF2B5EF4-FFF2-40B4-BE49-F238E27FC236}">
                <a16:creationId xmlns:a16="http://schemas.microsoft.com/office/drawing/2014/main" id="{2820303B-D0B5-FC42-9DC3-CFE41FD2504F}"/>
              </a:ext>
            </a:extLst>
          </p:cNvPr>
          <p:cNvSpPr txBox="1"/>
          <p:nvPr/>
        </p:nvSpPr>
        <p:spPr>
          <a:xfrm>
            <a:off x="9424555" y="4436918"/>
            <a:ext cx="646331" cy="369332"/>
          </a:xfrm>
          <a:prstGeom prst="rect">
            <a:avLst/>
          </a:prstGeom>
          <a:noFill/>
        </p:spPr>
        <p:txBody>
          <a:bodyPr wrap="none" rtlCol="0">
            <a:spAutoFit/>
          </a:bodyPr>
          <a:lstStyle/>
          <a:p>
            <a:r>
              <a:rPr kumimoji="1" lang="zh-CN" altLang="en-US"/>
              <a:t>线程</a:t>
            </a:r>
          </a:p>
        </p:txBody>
      </p:sp>
      <p:sp>
        <p:nvSpPr>
          <p:cNvPr id="7" name="文本框 6">
            <a:extLst>
              <a:ext uri="{FF2B5EF4-FFF2-40B4-BE49-F238E27FC236}">
                <a16:creationId xmlns:a16="http://schemas.microsoft.com/office/drawing/2014/main" id="{B81D64E5-51BF-7147-B724-6207945DBAEA}"/>
              </a:ext>
            </a:extLst>
          </p:cNvPr>
          <p:cNvSpPr txBox="1"/>
          <p:nvPr/>
        </p:nvSpPr>
        <p:spPr>
          <a:xfrm>
            <a:off x="7904019" y="1458007"/>
            <a:ext cx="646331" cy="369332"/>
          </a:xfrm>
          <a:prstGeom prst="rect">
            <a:avLst/>
          </a:prstGeom>
          <a:noFill/>
        </p:spPr>
        <p:txBody>
          <a:bodyPr wrap="none" rtlCol="0">
            <a:spAutoFit/>
          </a:bodyPr>
          <a:lstStyle/>
          <a:p>
            <a:r>
              <a:rPr kumimoji="1" lang="zh-CN" altLang="en-US"/>
              <a:t>协程</a:t>
            </a:r>
          </a:p>
        </p:txBody>
      </p:sp>
      <p:sp>
        <p:nvSpPr>
          <p:cNvPr id="8" name="文本框 7">
            <a:extLst>
              <a:ext uri="{FF2B5EF4-FFF2-40B4-BE49-F238E27FC236}">
                <a16:creationId xmlns:a16="http://schemas.microsoft.com/office/drawing/2014/main" id="{BC41E7D9-0C09-9E4C-9ED1-EFEB51B58F34}"/>
              </a:ext>
            </a:extLst>
          </p:cNvPr>
          <p:cNvSpPr txBox="1"/>
          <p:nvPr/>
        </p:nvSpPr>
        <p:spPr>
          <a:xfrm>
            <a:off x="8842664" y="2878281"/>
            <a:ext cx="877163" cy="369332"/>
          </a:xfrm>
          <a:prstGeom prst="rect">
            <a:avLst/>
          </a:prstGeom>
          <a:noFill/>
        </p:spPr>
        <p:txBody>
          <a:bodyPr wrap="none" rtlCol="0">
            <a:spAutoFit/>
          </a:bodyPr>
          <a:lstStyle/>
          <a:p>
            <a:r>
              <a:rPr kumimoji="1" lang="zh-CN" altLang="en-US"/>
              <a:t>调度器</a:t>
            </a:r>
          </a:p>
        </p:txBody>
      </p:sp>
      <p:sp>
        <p:nvSpPr>
          <p:cNvPr id="9" name="文本框 8">
            <a:extLst>
              <a:ext uri="{FF2B5EF4-FFF2-40B4-BE49-F238E27FC236}">
                <a16:creationId xmlns:a16="http://schemas.microsoft.com/office/drawing/2014/main" id="{58168250-93F5-E749-B832-0D2F5E04F86D}"/>
              </a:ext>
            </a:extLst>
          </p:cNvPr>
          <p:cNvSpPr txBox="1"/>
          <p:nvPr/>
        </p:nvSpPr>
        <p:spPr>
          <a:xfrm>
            <a:off x="0" y="0"/>
            <a:ext cx="2457450" cy="569451"/>
          </a:xfrm>
          <a:prstGeom prst="rect">
            <a:avLst/>
          </a:prstGeom>
          <a:noFill/>
        </p:spPr>
        <p:txBody>
          <a:bodyPr wrap="square">
            <a:spAutoFit/>
          </a:bodyPr>
          <a:lstStyle/>
          <a:p>
            <a:pPr>
              <a:lnSpc>
                <a:spcPct val="200000"/>
              </a:lnSpc>
            </a:pPr>
            <a:r>
              <a:rPr kumimoji="1" lang="zh-CN" altLang="en-US"/>
              <a:t>延伸的操作系统介绍</a:t>
            </a:r>
            <a:endParaRPr kumimoji="1" lang="en-US" altLang="zh-CN"/>
          </a:p>
        </p:txBody>
      </p:sp>
      <p:sp>
        <p:nvSpPr>
          <p:cNvPr id="10" name="文本框 9">
            <a:extLst>
              <a:ext uri="{FF2B5EF4-FFF2-40B4-BE49-F238E27FC236}">
                <a16:creationId xmlns:a16="http://schemas.microsoft.com/office/drawing/2014/main" id="{083A51A7-897B-B843-B9C6-4B46D1670564}"/>
              </a:ext>
            </a:extLst>
          </p:cNvPr>
          <p:cNvSpPr txBox="1"/>
          <p:nvPr/>
        </p:nvSpPr>
        <p:spPr>
          <a:xfrm>
            <a:off x="1160518" y="1138584"/>
            <a:ext cx="595035" cy="338554"/>
          </a:xfrm>
          <a:prstGeom prst="rect">
            <a:avLst/>
          </a:prstGeom>
          <a:noFill/>
        </p:spPr>
        <p:txBody>
          <a:bodyPr wrap="none" rtlCol="0">
            <a:spAutoFit/>
          </a:bodyPr>
          <a:lstStyle/>
          <a:p>
            <a:r>
              <a:rPr kumimoji="1" lang="zh-CN" altLang="en-US" sz="1600"/>
              <a:t>富豪</a:t>
            </a:r>
          </a:p>
        </p:txBody>
      </p:sp>
      <p:sp>
        <p:nvSpPr>
          <p:cNvPr id="11" name="文本框 10">
            <a:extLst>
              <a:ext uri="{FF2B5EF4-FFF2-40B4-BE49-F238E27FC236}">
                <a16:creationId xmlns:a16="http://schemas.microsoft.com/office/drawing/2014/main" id="{4537CAB5-D7CC-1647-921F-88F7E708C116}"/>
              </a:ext>
            </a:extLst>
          </p:cNvPr>
          <p:cNvSpPr txBox="1"/>
          <p:nvPr/>
        </p:nvSpPr>
        <p:spPr>
          <a:xfrm>
            <a:off x="1887368" y="1442000"/>
            <a:ext cx="595035" cy="338554"/>
          </a:xfrm>
          <a:prstGeom prst="rect">
            <a:avLst/>
          </a:prstGeom>
          <a:noFill/>
        </p:spPr>
        <p:txBody>
          <a:bodyPr wrap="none" rtlCol="0">
            <a:spAutoFit/>
          </a:bodyPr>
          <a:lstStyle/>
          <a:p>
            <a:r>
              <a:rPr kumimoji="1" lang="zh-CN" altLang="en-US" sz="1600"/>
              <a:t>撒钱</a:t>
            </a:r>
          </a:p>
        </p:txBody>
      </p:sp>
      <p:sp>
        <p:nvSpPr>
          <p:cNvPr id="12" name="文本框 11">
            <a:extLst>
              <a:ext uri="{FF2B5EF4-FFF2-40B4-BE49-F238E27FC236}">
                <a16:creationId xmlns:a16="http://schemas.microsoft.com/office/drawing/2014/main" id="{55663408-F405-294E-BC5F-B2BA0A1DC398}"/>
              </a:ext>
            </a:extLst>
          </p:cNvPr>
          <p:cNvSpPr txBox="1"/>
          <p:nvPr/>
        </p:nvSpPr>
        <p:spPr>
          <a:xfrm>
            <a:off x="2570020" y="2031419"/>
            <a:ext cx="595035" cy="338554"/>
          </a:xfrm>
          <a:prstGeom prst="rect">
            <a:avLst/>
          </a:prstGeom>
          <a:noFill/>
        </p:spPr>
        <p:txBody>
          <a:bodyPr wrap="none" rtlCol="0">
            <a:spAutoFit/>
          </a:bodyPr>
          <a:lstStyle/>
          <a:p>
            <a:r>
              <a:rPr kumimoji="1" lang="zh-CN" altLang="en-US" sz="1600"/>
              <a:t>穷人</a:t>
            </a:r>
          </a:p>
        </p:txBody>
      </p:sp>
      <p:sp>
        <p:nvSpPr>
          <p:cNvPr id="13" name="文本框 12">
            <a:extLst>
              <a:ext uri="{FF2B5EF4-FFF2-40B4-BE49-F238E27FC236}">
                <a16:creationId xmlns:a16="http://schemas.microsoft.com/office/drawing/2014/main" id="{4E88826C-54AD-8C49-B304-B946133A2339}"/>
              </a:ext>
            </a:extLst>
          </p:cNvPr>
          <p:cNvSpPr txBox="1"/>
          <p:nvPr/>
        </p:nvSpPr>
        <p:spPr>
          <a:xfrm>
            <a:off x="3432236" y="2539727"/>
            <a:ext cx="595035" cy="338554"/>
          </a:xfrm>
          <a:prstGeom prst="rect">
            <a:avLst/>
          </a:prstGeom>
          <a:noFill/>
        </p:spPr>
        <p:txBody>
          <a:bodyPr wrap="none" rtlCol="0">
            <a:spAutoFit/>
          </a:bodyPr>
          <a:lstStyle/>
          <a:p>
            <a:r>
              <a:rPr kumimoji="1" lang="zh-CN" altLang="en-US" sz="1600"/>
              <a:t>捡钱</a:t>
            </a:r>
          </a:p>
        </p:txBody>
      </p:sp>
    </p:spTree>
    <p:extLst>
      <p:ext uri="{BB962C8B-B14F-4D97-AF65-F5344CB8AC3E}">
        <p14:creationId xmlns:p14="http://schemas.microsoft.com/office/powerpoint/2010/main" val="2948849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1D279F-E88D-E14E-8B73-77C6C06145FC}"/>
              </a:ext>
            </a:extLst>
          </p:cNvPr>
          <p:cNvSpPr txBox="1"/>
          <p:nvPr/>
        </p:nvSpPr>
        <p:spPr>
          <a:xfrm>
            <a:off x="367863" y="294289"/>
            <a:ext cx="2262158" cy="369332"/>
          </a:xfrm>
          <a:prstGeom prst="rect">
            <a:avLst/>
          </a:prstGeom>
          <a:noFill/>
        </p:spPr>
        <p:txBody>
          <a:bodyPr wrap="none" rtlCol="0">
            <a:spAutoFit/>
          </a:bodyPr>
          <a:lstStyle/>
          <a:p>
            <a:r>
              <a:rPr kumimoji="1" lang="zh-CN" altLang="en-US"/>
              <a:t>操作系统未来的发展</a:t>
            </a:r>
          </a:p>
        </p:txBody>
      </p:sp>
      <p:sp>
        <p:nvSpPr>
          <p:cNvPr id="6" name="文本框 5">
            <a:extLst>
              <a:ext uri="{FF2B5EF4-FFF2-40B4-BE49-F238E27FC236}">
                <a16:creationId xmlns:a16="http://schemas.microsoft.com/office/drawing/2014/main" id="{72AE5B04-3D85-194B-80E8-7C945E4EBDD4}"/>
              </a:ext>
            </a:extLst>
          </p:cNvPr>
          <p:cNvSpPr txBox="1"/>
          <p:nvPr/>
        </p:nvSpPr>
        <p:spPr>
          <a:xfrm>
            <a:off x="712569" y="812873"/>
            <a:ext cx="10586938" cy="5553315"/>
          </a:xfrm>
          <a:prstGeom prst="rect">
            <a:avLst/>
          </a:prstGeom>
          <a:noFill/>
        </p:spPr>
        <p:txBody>
          <a:bodyPr wrap="square" rtlCol="0">
            <a:spAutoFit/>
          </a:bodyPr>
          <a:lstStyle/>
          <a:p>
            <a:pPr>
              <a:lnSpc>
                <a:spcPct val="150000"/>
              </a:lnSpc>
            </a:pPr>
            <a:r>
              <a:rPr kumimoji="1" lang="zh-CN" altLang="en-US" sz="1400"/>
              <a:t>未来的操作系统一定是基于新场景的</a:t>
            </a:r>
            <a:endParaRPr kumimoji="1" lang="en-US" altLang="zh-CN" sz="1400"/>
          </a:p>
          <a:p>
            <a:pPr>
              <a:lnSpc>
                <a:spcPct val="150000"/>
              </a:lnSpc>
            </a:pPr>
            <a:r>
              <a:rPr kumimoji="1" lang="zh-CN" altLang="en-US" sz="1400"/>
              <a:t>像历史一样，从</a:t>
            </a:r>
            <a:r>
              <a:rPr kumimoji="1" lang="en-US" altLang="zh-CN" sz="1400"/>
              <a:t>Windows</a:t>
            </a:r>
            <a:r>
              <a:rPr kumimoji="1" lang="zh-CN" altLang="en-US" sz="1400"/>
              <a:t>到</a:t>
            </a:r>
            <a:r>
              <a:rPr kumimoji="1" lang="en-US" altLang="zh-CN" sz="1400"/>
              <a:t>ios</a:t>
            </a:r>
            <a:r>
              <a:rPr kumimoji="1" lang="zh-CN" altLang="en-US" sz="1400"/>
              <a:t>、</a:t>
            </a:r>
            <a:r>
              <a:rPr kumimoji="1" lang="en-US" altLang="zh-CN" sz="1400"/>
              <a:t>android</a:t>
            </a:r>
            <a:r>
              <a:rPr kumimoji="1" lang="zh-CN" altLang="en-US" sz="1400"/>
              <a:t>，未来的操作系统会像历史一样迁移，从</a:t>
            </a:r>
            <a:r>
              <a:rPr kumimoji="1" lang="en-US" altLang="zh-CN" sz="1400"/>
              <a:t>PC</a:t>
            </a:r>
            <a:r>
              <a:rPr kumimoji="1" lang="zh-CN" altLang="en-US" sz="1400"/>
              <a:t>到智能手机，再到</a:t>
            </a:r>
            <a:r>
              <a:rPr kumimoji="1" lang="en-US" altLang="zh-CN" sz="1400"/>
              <a:t>loT</a:t>
            </a:r>
            <a:r>
              <a:rPr kumimoji="1" lang="zh-CN" altLang="en-US" sz="1400"/>
              <a:t>。</a:t>
            </a:r>
            <a:endParaRPr kumimoji="1" lang="en-US" altLang="zh-CN" sz="1400"/>
          </a:p>
          <a:p>
            <a:pPr>
              <a:lnSpc>
                <a:spcPct val="150000"/>
              </a:lnSpc>
            </a:pPr>
            <a:r>
              <a:rPr kumimoji="1" lang="zh-CN" altLang="en-US" sz="1400" u="sng"/>
              <a:t>结论</a:t>
            </a:r>
            <a:r>
              <a:rPr kumimoji="1" lang="en-US" altLang="zh-CN" sz="1400" u="sng"/>
              <a:t>1</a:t>
            </a:r>
            <a:r>
              <a:rPr kumimoji="1" lang="zh-CN" altLang="en-US" sz="1400" u="sng"/>
              <a:t>：基于新的应用场景。</a:t>
            </a:r>
            <a:endParaRPr kumimoji="1" lang="en-US" altLang="zh-CN" sz="1400" u="sng"/>
          </a:p>
          <a:p>
            <a:pPr>
              <a:lnSpc>
                <a:spcPct val="150000"/>
              </a:lnSpc>
            </a:pPr>
            <a:endParaRPr kumimoji="1" lang="en-US" altLang="zh-CN" sz="1400"/>
          </a:p>
          <a:p>
            <a:pPr>
              <a:lnSpc>
                <a:spcPct val="150000"/>
              </a:lnSpc>
            </a:pPr>
            <a:r>
              <a:rPr kumimoji="1" lang="zh-CN" altLang="en-US" sz="1400"/>
              <a:t>未来的操作系统是可以弹性伸缩的</a:t>
            </a:r>
            <a:endParaRPr kumimoji="1" lang="en-US" altLang="zh-CN" sz="1400"/>
          </a:p>
          <a:p>
            <a:pPr>
              <a:lnSpc>
                <a:spcPct val="150000"/>
              </a:lnSpc>
            </a:pPr>
            <a:r>
              <a:rPr kumimoji="1" lang="zh-CN" altLang="en-US" sz="1400"/>
              <a:t>目前装载在我们电脑和手机中的操作系统，多少功能是每个人都完整用过的呢？实际上操作系统中大部分功能并没有被调用。</a:t>
            </a:r>
            <a:endParaRPr kumimoji="1" lang="en-US" altLang="zh-CN" sz="1400"/>
          </a:p>
          <a:p>
            <a:pPr>
              <a:lnSpc>
                <a:spcPct val="150000"/>
              </a:lnSpc>
            </a:pPr>
            <a:r>
              <a:rPr kumimoji="1" lang="zh-CN" altLang="en-US" sz="1400" u="sng"/>
              <a:t>结论</a:t>
            </a:r>
            <a:r>
              <a:rPr kumimoji="1" lang="en-US" altLang="zh-CN" sz="1400" u="sng"/>
              <a:t>2</a:t>
            </a:r>
            <a:r>
              <a:rPr kumimoji="1" lang="zh-CN" altLang="en-US" sz="1400" u="sng"/>
              <a:t>：根据产品思维，需求是以用户和客户的需求为主，未来操作系统一定是按需装载。</a:t>
            </a:r>
            <a:endParaRPr kumimoji="1" lang="en-US" altLang="zh-CN" sz="1400" u="sng"/>
          </a:p>
          <a:p>
            <a:pPr>
              <a:lnSpc>
                <a:spcPct val="150000"/>
              </a:lnSpc>
            </a:pPr>
            <a:endParaRPr kumimoji="1" lang="en-US" altLang="zh-CN" sz="1400"/>
          </a:p>
          <a:p>
            <a:pPr>
              <a:lnSpc>
                <a:spcPct val="150000"/>
              </a:lnSpc>
            </a:pPr>
            <a:r>
              <a:rPr kumimoji="1" lang="zh-CN" altLang="en-US" sz="1400"/>
              <a:t>未来的操作系统将彻底分离存储、传输和计算</a:t>
            </a:r>
            <a:endParaRPr kumimoji="1" lang="en-US" altLang="zh-CN" sz="1400"/>
          </a:p>
          <a:p>
            <a:pPr>
              <a:lnSpc>
                <a:spcPct val="150000"/>
              </a:lnSpc>
            </a:pPr>
            <a:r>
              <a:rPr kumimoji="1" lang="zh-CN" altLang="en-US" sz="1400"/>
              <a:t>目前的操作系统负责数据传输、数据存储和数据计算为主，未来的操作系统这些功能将进一步彻底分离。</a:t>
            </a:r>
            <a:endParaRPr kumimoji="1" lang="en-US" altLang="zh-CN" sz="1400"/>
          </a:p>
          <a:p>
            <a:pPr>
              <a:lnSpc>
                <a:spcPct val="150000"/>
              </a:lnSpc>
            </a:pPr>
            <a:r>
              <a:rPr kumimoji="1" lang="zh-CN" altLang="en-US" sz="1400" u="sng"/>
              <a:t>结论</a:t>
            </a:r>
            <a:r>
              <a:rPr kumimoji="1" lang="en-US" altLang="zh-CN" sz="1400" u="sng"/>
              <a:t>3</a:t>
            </a:r>
            <a:r>
              <a:rPr kumimoji="1" lang="zh-CN" altLang="en-US" sz="1400" u="sng"/>
              <a:t>：分离思想的实现。</a:t>
            </a:r>
            <a:endParaRPr kumimoji="1" lang="en-US" altLang="zh-CN" sz="1400" u="sng"/>
          </a:p>
          <a:p>
            <a:pPr>
              <a:lnSpc>
                <a:spcPct val="150000"/>
              </a:lnSpc>
            </a:pPr>
            <a:endParaRPr kumimoji="1" lang="en-US" altLang="zh-CN" sz="1400"/>
          </a:p>
          <a:p>
            <a:pPr>
              <a:lnSpc>
                <a:spcPct val="150000"/>
              </a:lnSpc>
            </a:pPr>
            <a:r>
              <a:rPr kumimoji="1" lang="zh-CN" altLang="en-US" sz="1400"/>
              <a:t>未来的操作系统与</a:t>
            </a:r>
            <a:r>
              <a:rPr kumimoji="1" lang="en-US" altLang="zh-CN" sz="1400"/>
              <a:t>SaaS</a:t>
            </a:r>
            <a:r>
              <a:rPr kumimoji="1" lang="zh-CN" altLang="en-US" sz="1400"/>
              <a:t>产品、与</a:t>
            </a:r>
            <a:r>
              <a:rPr kumimoji="1" lang="en-US" altLang="zh-CN" sz="1400"/>
              <a:t>B</a:t>
            </a:r>
            <a:r>
              <a:rPr kumimoji="1" lang="zh-CN" altLang="en-US" sz="1400"/>
              <a:t>端产品、云生态产品的功能融合</a:t>
            </a:r>
            <a:endParaRPr kumimoji="1" lang="en-US" altLang="zh-CN" sz="1400"/>
          </a:p>
          <a:p>
            <a:pPr>
              <a:lnSpc>
                <a:spcPct val="150000"/>
              </a:lnSpc>
            </a:pPr>
            <a:r>
              <a:rPr kumimoji="1" lang="zh-CN" altLang="en-US" sz="1400"/>
              <a:t>云产品、</a:t>
            </a:r>
            <a:r>
              <a:rPr kumimoji="1" lang="en-US" altLang="zh-CN" sz="1400"/>
              <a:t>B</a:t>
            </a:r>
            <a:r>
              <a:rPr kumimoji="1" lang="zh-CN" altLang="en-US" sz="1400"/>
              <a:t>端产品、智能汽车产品将催生一个新的未来操作系统。</a:t>
            </a:r>
            <a:endParaRPr kumimoji="1" lang="en-US" altLang="zh-CN" sz="1400"/>
          </a:p>
          <a:p>
            <a:pPr>
              <a:lnSpc>
                <a:spcPct val="150000"/>
              </a:lnSpc>
            </a:pPr>
            <a:r>
              <a:rPr kumimoji="1" lang="zh-CN" altLang="en-US" sz="1400" u="sng"/>
              <a:t>结论</a:t>
            </a:r>
            <a:r>
              <a:rPr kumimoji="1" lang="en-US" altLang="zh-CN" sz="1400" u="sng"/>
              <a:t>4</a:t>
            </a:r>
            <a:r>
              <a:rPr kumimoji="1" lang="zh-CN" altLang="en-US" sz="1400" u="sng"/>
              <a:t>：未来操作系统将会平台一体化。</a:t>
            </a:r>
            <a:endParaRPr kumimoji="1" lang="en-US" altLang="zh-CN" sz="1400" u="sng"/>
          </a:p>
          <a:p>
            <a:pPr>
              <a:lnSpc>
                <a:spcPct val="150000"/>
              </a:lnSpc>
            </a:pPr>
            <a:endParaRPr kumimoji="1" lang="en-US" altLang="zh-CN" sz="1400"/>
          </a:p>
          <a:p>
            <a:pPr>
              <a:lnSpc>
                <a:spcPct val="150000"/>
              </a:lnSpc>
            </a:pPr>
            <a:r>
              <a:rPr kumimoji="1" lang="en-US" altLang="zh-CN" sz="1400"/>
              <a:t>						</a:t>
            </a:r>
            <a:r>
              <a:rPr kumimoji="1" lang="zh-CN" altLang="en-US" sz="1400"/>
              <a:t>                  </a:t>
            </a:r>
            <a:r>
              <a:rPr kumimoji="1" lang="en-US" altLang="zh-CN" sz="1400"/>
              <a:t>----</a:t>
            </a:r>
            <a:r>
              <a:rPr lang="zh-CN" altLang="en-US" sz="1400"/>
              <a:t>阿里云创始人</a:t>
            </a:r>
            <a:r>
              <a:rPr lang="zh-CN" altLang="en-US" sz="1400">
                <a:hlinkClick r:id="rId2"/>
              </a:rPr>
              <a:t>王坚</a:t>
            </a:r>
            <a:endParaRPr kumimoji="1" lang="en-US" altLang="zh-CN" sz="1400"/>
          </a:p>
        </p:txBody>
      </p:sp>
    </p:spTree>
    <p:extLst>
      <p:ext uri="{BB962C8B-B14F-4D97-AF65-F5344CB8AC3E}">
        <p14:creationId xmlns:p14="http://schemas.microsoft.com/office/powerpoint/2010/main" val="102371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B1B71DD-C11E-C643-B4C3-036287DDF99C}"/>
              </a:ext>
            </a:extLst>
          </p:cNvPr>
          <p:cNvSpPr txBox="1"/>
          <p:nvPr/>
        </p:nvSpPr>
        <p:spPr>
          <a:xfrm>
            <a:off x="5542002" y="2618071"/>
            <a:ext cx="1107996" cy="369332"/>
          </a:xfrm>
          <a:prstGeom prst="rect">
            <a:avLst/>
          </a:prstGeom>
          <a:noFill/>
        </p:spPr>
        <p:txBody>
          <a:bodyPr wrap="none" rtlCol="0">
            <a:spAutoFit/>
          </a:bodyPr>
          <a:lstStyle/>
          <a:p>
            <a:r>
              <a:rPr kumimoji="1" lang="zh-CN" altLang="en-US"/>
              <a:t>感谢聆听</a:t>
            </a:r>
          </a:p>
        </p:txBody>
      </p:sp>
      <p:sp>
        <p:nvSpPr>
          <p:cNvPr id="3" name="文本框 2">
            <a:extLst>
              <a:ext uri="{FF2B5EF4-FFF2-40B4-BE49-F238E27FC236}">
                <a16:creationId xmlns:a16="http://schemas.microsoft.com/office/drawing/2014/main" id="{27801FC9-8C4F-7048-9D8D-F21FD7AB4567}"/>
              </a:ext>
            </a:extLst>
          </p:cNvPr>
          <p:cNvSpPr txBox="1"/>
          <p:nvPr/>
        </p:nvSpPr>
        <p:spPr>
          <a:xfrm>
            <a:off x="10179776" y="5763928"/>
            <a:ext cx="1895071" cy="369332"/>
          </a:xfrm>
          <a:prstGeom prst="rect">
            <a:avLst/>
          </a:prstGeom>
          <a:noFill/>
        </p:spPr>
        <p:txBody>
          <a:bodyPr wrap="none" rtlCol="0">
            <a:spAutoFit/>
          </a:bodyPr>
          <a:lstStyle/>
          <a:p>
            <a:r>
              <a:rPr kumimoji="1" lang="en-US" altLang="zh-CN"/>
              <a:t>2022.2.22</a:t>
            </a:r>
            <a:r>
              <a:rPr kumimoji="1" lang="zh-CN" altLang="en-US"/>
              <a:t> 陈博凯</a:t>
            </a:r>
          </a:p>
        </p:txBody>
      </p:sp>
    </p:spTree>
    <p:extLst>
      <p:ext uri="{BB962C8B-B14F-4D97-AF65-F5344CB8AC3E}">
        <p14:creationId xmlns:p14="http://schemas.microsoft.com/office/powerpoint/2010/main" val="2316136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2616284-B04C-6B48-ADC5-D08017A302B5}"/>
              </a:ext>
            </a:extLst>
          </p:cNvPr>
          <p:cNvSpPr txBox="1"/>
          <p:nvPr/>
        </p:nvSpPr>
        <p:spPr>
          <a:xfrm>
            <a:off x="261259" y="447871"/>
            <a:ext cx="2031325" cy="369332"/>
          </a:xfrm>
          <a:prstGeom prst="rect">
            <a:avLst/>
          </a:prstGeom>
          <a:noFill/>
        </p:spPr>
        <p:txBody>
          <a:bodyPr wrap="none" rtlCol="0">
            <a:spAutoFit/>
          </a:bodyPr>
          <a:lstStyle/>
          <a:p>
            <a:r>
              <a:rPr kumimoji="1" lang="zh-CN" altLang="en-US"/>
              <a:t>操作系统演变过程</a:t>
            </a:r>
          </a:p>
        </p:txBody>
      </p:sp>
      <p:sp>
        <p:nvSpPr>
          <p:cNvPr id="3" name="文本框 2">
            <a:extLst>
              <a:ext uri="{FF2B5EF4-FFF2-40B4-BE49-F238E27FC236}">
                <a16:creationId xmlns:a16="http://schemas.microsoft.com/office/drawing/2014/main" id="{8998E8D6-4B48-B04D-9B1E-1F1DB538B4AF}"/>
              </a:ext>
            </a:extLst>
          </p:cNvPr>
          <p:cNvSpPr txBox="1"/>
          <p:nvPr/>
        </p:nvSpPr>
        <p:spPr>
          <a:xfrm>
            <a:off x="587142" y="981777"/>
            <a:ext cx="11059425" cy="523220"/>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洛杉矶时报</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要选</a:t>
            </a:r>
            <a:r>
              <a:rPr lang="en-US" altLang="zh-CN" sz="1400">
                <a:latin typeface="Times New Roman" panose="02020603050405020304" pitchFamily="18" charset="0"/>
                <a:cs typeface="Times New Roman" panose="02020603050405020304" pitchFamily="18" charset="0"/>
              </a:rPr>
              <a:t>50</a:t>
            </a:r>
            <a:r>
              <a:rPr lang="zh-CN" altLang="en-US" sz="1400">
                <a:latin typeface="Times New Roman" panose="02020603050405020304" pitchFamily="18" charset="0"/>
                <a:cs typeface="Times New Roman" panose="02020603050405020304" pitchFamily="18" charset="0"/>
              </a:rPr>
              <a:t>名</a:t>
            </a:r>
            <a:r>
              <a:rPr lang="en-US" altLang="zh-CN" sz="1400">
                <a:latin typeface="Times New Roman" panose="02020603050405020304" pitchFamily="18" charset="0"/>
                <a:cs typeface="Times New Roman" panose="02020603050405020304" pitchFamily="18" charset="0"/>
              </a:rPr>
              <a:t>20</a:t>
            </a:r>
            <a:r>
              <a:rPr lang="zh-CN" altLang="en-US" sz="1400">
                <a:latin typeface="Times New Roman" panose="02020603050405020304" pitchFamily="18" charset="0"/>
                <a:cs typeface="Times New Roman" panose="02020603050405020304" pitchFamily="18" charset="0"/>
              </a:rPr>
              <a:t>世纪在经济界最有影响力的人物。第一名是三个人并列，分别是威廉肖克利，他发明的是晶体管，还有两位是诺伊斯和基尔比，他俩发明的是集成电路，也叫芯片。</a:t>
            </a:r>
            <a:endParaRPr kumimoji="1" lang="zh-CN" altLang="en-US" sz="140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8E54B3D-1969-764F-BC2B-F99FE4AFC352}"/>
              </a:ext>
            </a:extLst>
          </p:cNvPr>
          <p:cNvSpPr txBox="1"/>
          <p:nvPr/>
        </p:nvSpPr>
        <p:spPr>
          <a:xfrm>
            <a:off x="587142" y="1684420"/>
            <a:ext cx="11174929" cy="738664"/>
          </a:xfrm>
          <a:prstGeom prst="rect">
            <a:avLst/>
          </a:prstGeom>
          <a:noFill/>
        </p:spPr>
        <p:txBody>
          <a:bodyPr wrap="square" rtlCol="0">
            <a:spAutoFit/>
          </a:bodyPr>
          <a:lstStyle/>
          <a:p>
            <a:r>
              <a:rPr lang="zh-CN" altLang="en-US" sz="1400">
                <a:latin typeface="Times New Roman" panose="02020603050405020304" pitchFamily="18" charset="0"/>
                <a:cs typeface="Times New Roman" panose="02020603050405020304" pitchFamily="18" charset="0"/>
              </a:rPr>
              <a:t>在</a:t>
            </a:r>
            <a:r>
              <a:rPr lang="en-US" altLang="zh-CN" sz="1400">
                <a:latin typeface="Times New Roman" panose="02020603050405020304" pitchFamily="18" charset="0"/>
                <a:cs typeface="Times New Roman" panose="02020603050405020304" pitchFamily="18" charset="0"/>
              </a:rPr>
              <a:t>1957</a:t>
            </a:r>
            <a:r>
              <a:rPr lang="zh-CN" altLang="en-US" sz="1400">
                <a:latin typeface="Times New Roman" panose="02020603050405020304" pitchFamily="18" charset="0"/>
                <a:cs typeface="Times New Roman" panose="02020603050405020304" pitchFamily="18" charset="0"/>
              </a:rPr>
              <a:t>年夏天，肖克利实验室股份有限公司的７个家伙到旧金山的一家酒店里，会见了两个投资者。这七个哥们都是在</a:t>
            </a:r>
            <a:r>
              <a:rPr lang="zh-CN" altLang="en" sz="1400">
                <a:latin typeface="Times New Roman" panose="02020603050405020304" pitchFamily="18" charset="0"/>
                <a:cs typeface="Times New Roman" panose="02020603050405020304" pitchFamily="18" charset="0"/>
              </a:rPr>
              <a:t>ＩＴ</a:t>
            </a:r>
            <a:r>
              <a:rPr lang="zh-CN" altLang="en-US" sz="1400">
                <a:latin typeface="Times New Roman" panose="02020603050405020304" pitchFamily="18" charset="0"/>
                <a:cs typeface="Times New Roman" panose="02020603050405020304" pitchFamily="18" charset="0"/>
              </a:rPr>
              <a:t>历史上留下姓名的人，他们分别是戈登</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摩尔（</a:t>
            </a:r>
            <a:r>
              <a:rPr lang="en" altLang="zh-CN" sz="1400">
                <a:latin typeface="Times New Roman" panose="02020603050405020304" pitchFamily="18" charset="0"/>
                <a:cs typeface="Times New Roman" panose="02020603050405020304" pitchFamily="18" charset="0"/>
              </a:rPr>
              <a:t>Gordon Moore</a:t>
            </a:r>
            <a:r>
              <a:rPr lang="zh-CN" altLang="en" sz="1400">
                <a:latin typeface="Times New Roman" panose="02020603050405020304" pitchFamily="18" charset="0"/>
                <a:cs typeface="Times New Roman" panose="02020603050405020304" pitchFamily="18" charset="0"/>
              </a:rPr>
              <a:t>）、</a:t>
            </a:r>
            <a:r>
              <a:rPr lang="en" altLang="zh-CN" sz="1400">
                <a:latin typeface="Times New Roman" panose="02020603050405020304" pitchFamily="18" charset="0"/>
                <a:cs typeface="Times New Roman" panose="02020603050405020304" pitchFamily="18" charset="0"/>
              </a:rPr>
              <a:t>C.</a:t>
            </a:r>
            <a:r>
              <a:rPr lang="zh-CN" altLang="en-US" sz="1400">
                <a:latin typeface="Times New Roman" panose="02020603050405020304" pitchFamily="18" charset="0"/>
                <a:cs typeface="Times New Roman" panose="02020603050405020304" pitchFamily="18" charset="0"/>
              </a:rPr>
              <a:t>谢尔顿</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罗伯茨（</a:t>
            </a:r>
            <a:r>
              <a:rPr lang="en" altLang="zh-CN" sz="1400">
                <a:latin typeface="Times New Roman" panose="02020603050405020304" pitchFamily="18" charset="0"/>
                <a:cs typeface="Times New Roman" panose="02020603050405020304" pitchFamily="18" charset="0"/>
              </a:rPr>
              <a:t>C. Sheldon Roberts</a:t>
            </a:r>
            <a:r>
              <a:rPr lang="zh-CN" altLang="e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尤金</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克莱纳（</a:t>
            </a:r>
            <a:r>
              <a:rPr lang="en" altLang="zh-CN" sz="1400">
                <a:latin typeface="Times New Roman" panose="02020603050405020304" pitchFamily="18" charset="0"/>
                <a:cs typeface="Times New Roman" panose="02020603050405020304" pitchFamily="18" charset="0"/>
              </a:rPr>
              <a:t>Eugene Kleiner</a:t>
            </a:r>
            <a:r>
              <a:rPr lang="zh-CN" altLang="e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维克多</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格林尼许 （</a:t>
            </a:r>
            <a:r>
              <a:rPr lang="en" altLang="zh-CN" sz="1400">
                <a:latin typeface="Times New Roman" panose="02020603050405020304" pitchFamily="18" charset="0"/>
                <a:cs typeface="Times New Roman" panose="02020603050405020304" pitchFamily="18" charset="0"/>
              </a:rPr>
              <a:t>Victor Grinich</a:t>
            </a:r>
            <a:r>
              <a:rPr lang="zh-CN" altLang="en" sz="1400">
                <a:latin typeface="Times New Roman" panose="02020603050405020304" pitchFamily="18" charset="0"/>
                <a:cs typeface="Times New Roman" panose="02020603050405020304" pitchFamily="18" charset="0"/>
              </a:rPr>
              <a:t>）</a:t>
            </a:r>
            <a:r>
              <a:rPr lang="en" altLang="zh-C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朱利叶斯</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布兰克（</a:t>
            </a:r>
            <a:r>
              <a:rPr lang="en" altLang="zh-CN" sz="1400">
                <a:latin typeface="Times New Roman" panose="02020603050405020304" pitchFamily="18" charset="0"/>
                <a:cs typeface="Times New Roman" panose="02020603050405020304" pitchFamily="18" charset="0"/>
              </a:rPr>
              <a:t>Julius Blank</a:t>
            </a:r>
            <a:r>
              <a:rPr lang="zh-CN" altLang="en" sz="1400">
                <a:latin typeface="Times New Roman" panose="02020603050405020304" pitchFamily="18" charset="0"/>
                <a:cs typeface="Times New Roman" panose="02020603050405020304" pitchFamily="18" charset="0"/>
              </a:rPr>
              <a:t>）</a:t>
            </a:r>
            <a:r>
              <a:rPr lang="en" altLang="zh-C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杰</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拉斯特（</a:t>
            </a:r>
            <a:r>
              <a:rPr lang="en" altLang="zh-CN" sz="1400">
                <a:latin typeface="Times New Roman" panose="02020603050405020304" pitchFamily="18" charset="0"/>
                <a:cs typeface="Times New Roman" panose="02020603050405020304" pitchFamily="18" charset="0"/>
              </a:rPr>
              <a:t>Jay Last</a:t>
            </a:r>
            <a:r>
              <a:rPr lang="zh-CN" altLang="en" sz="1400">
                <a:latin typeface="Times New Roman" panose="02020603050405020304" pitchFamily="18" charset="0"/>
                <a:cs typeface="Times New Roman" panose="02020603050405020304" pitchFamily="18" charset="0"/>
              </a:rPr>
              <a:t>） </a:t>
            </a:r>
            <a:r>
              <a:rPr lang="zh-CN" altLang="en-US" sz="1400">
                <a:latin typeface="Times New Roman" panose="02020603050405020304" pitchFamily="18" charset="0"/>
                <a:cs typeface="Times New Roman" panose="02020603050405020304" pitchFamily="18" charset="0"/>
              </a:rPr>
              <a:t>还有金</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赫尔尼</a:t>
            </a:r>
            <a:r>
              <a:rPr lang="en-US" altLang="zh-CN" sz="1400">
                <a:latin typeface="Times New Roman" panose="02020603050405020304" pitchFamily="18" charset="0"/>
                <a:cs typeface="Times New Roman" panose="02020603050405020304" pitchFamily="18" charset="0"/>
              </a:rPr>
              <a:t>(</a:t>
            </a:r>
            <a:r>
              <a:rPr lang="en" altLang="zh-CN" sz="1400">
                <a:latin typeface="Times New Roman" panose="02020603050405020304" pitchFamily="18" charset="0"/>
                <a:cs typeface="Times New Roman" panose="02020603050405020304" pitchFamily="18" charset="0"/>
              </a:rPr>
              <a:t>Jean Hoerni)</a:t>
            </a:r>
            <a:r>
              <a:rPr lang="zh-CN" altLang="en" sz="1400">
                <a:latin typeface="Times New Roman" panose="02020603050405020304" pitchFamily="18" charset="0"/>
                <a:cs typeface="Times New Roman" panose="02020603050405020304" pitchFamily="18" charset="0"/>
              </a:rPr>
              <a:t>。</a:t>
            </a:r>
            <a:endParaRPr kumimoji="1" lang="zh-CN" altLang="en-US" sz="14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C2B892-1EB1-684F-B710-CC14B5E7A92F}"/>
              </a:ext>
            </a:extLst>
          </p:cNvPr>
          <p:cNvSpPr txBox="1"/>
          <p:nvPr/>
        </p:nvSpPr>
        <p:spPr>
          <a:xfrm>
            <a:off x="587143" y="2643414"/>
            <a:ext cx="11174928" cy="738664"/>
          </a:xfrm>
          <a:prstGeom prst="rect">
            <a:avLst/>
          </a:prstGeom>
          <a:noFill/>
        </p:spPr>
        <p:txBody>
          <a:bodyPr wrap="square" rtlCol="0">
            <a:spAutoFit/>
          </a:bodyPr>
          <a:lstStyle/>
          <a:p>
            <a:r>
              <a:rPr lang="zh-CN" altLang="en-US" sz="1400">
                <a:latin typeface="Times New Roman" panose="02020603050405020304" pitchFamily="18" charset="0"/>
                <a:cs typeface="Times New Roman" panose="02020603050405020304" pitchFamily="18" charset="0"/>
              </a:rPr>
              <a:t>他们的大哥就是鲍勃</a:t>
            </a:r>
            <a:r>
              <a:rPr lang="en-US" altLang="zh-CN" sz="1400">
                <a:latin typeface="Times New Roman" panose="02020603050405020304" pitchFamily="18" charset="0"/>
                <a:cs typeface="Times New Roman" panose="02020603050405020304" pitchFamily="18" charset="0"/>
              </a:rPr>
              <a:t>•</a:t>
            </a:r>
            <a:r>
              <a:rPr lang="zh-CN" altLang="en-US" sz="1400">
                <a:latin typeface="Times New Roman" panose="02020603050405020304" pitchFamily="18" charset="0"/>
                <a:cs typeface="Times New Roman" panose="02020603050405020304" pitchFamily="18" charset="0"/>
              </a:rPr>
              <a:t>诺伊斯，正是这</a:t>
            </a:r>
            <a:r>
              <a:rPr lang="en-US" altLang="zh-CN" sz="1400">
                <a:latin typeface="Times New Roman" panose="02020603050405020304" pitchFamily="18" charset="0"/>
                <a:cs typeface="Times New Roman" panose="02020603050405020304" pitchFamily="18" charset="0"/>
              </a:rPr>
              <a:t>8</a:t>
            </a:r>
            <a:r>
              <a:rPr lang="zh-CN" altLang="en-US" sz="1400">
                <a:latin typeface="Times New Roman" panose="02020603050405020304" pitchFamily="18" charset="0"/>
                <a:cs typeface="Times New Roman" panose="02020603050405020304" pitchFamily="18" charset="0"/>
              </a:rPr>
              <a:t>个人从肖克利公司的出走，组建了仙童公司。仙童半导体之后成了硅谷所有公司的父亲，从仙童走出的人，创建了几百家公司，上市的公司就有</a:t>
            </a:r>
            <a:r>
              <a:rPr lang="en-US" altLang="zh-CN" sz="1400">
                <a:latin typeface="Times New Roman" panose="02020603050405020304" pitchFamily="18" charset="0"/>
                <a:cs typeface="Times New Roman" panose="02020603050405020304" pitchFamily="18" charset="0"/>
              </a:rPr>
              <a:t>92</a:t>
            </a:r>
            <a:r>
              <a:rPr lang="zh-CN" altLang="en-US" sz="1400">
                <a:latin typeface="Times New Roman" panose="02020603050405020304" pitchFamily="18" charset="0"/>
                <a:cs typeface="Times New Roman" panose="02020603050405020304" pitchFamily="18" charset="0"/>
              </a:rPr>
              <a:t>家。在</a:t>
            </a:r>
            <a:r>
              <a:rPr lang="en-US" altLang="zh-CN" sz="1400">
                <a:latin typeface="Times New Roman" panose="02020603050405020304" pitchFamily="18" charset="0"/>
                <a:cs typeface="Times New Roman" panose="02020603050405020304" pitchFamily="18" charset="0"/>
              </a:rPr>
              <a:t>1969</a:t>
            </a:r>
            <a:r>
              <a:rPr lang="zh-CN" altLang="en-US" sz="1400">
                <a:latin typeface="Times New Roman" panose="02020603050405020304" pitchFamily="18" charset="0"/>
                <a:cs typeface="Times New Roman" panose="02020603050405020304" pitchFamily="18" charset="0"/>
              </a:rPr>
              <a:t>年在森尼维尔举办的一次半导体工程师大会上，</a:t>
            </a:r>
            <a:r>
              <a:rPr lang="en-US" altLang="zh-CN" sz="1400">
                <a:latin typeface="Times New Roman" panose="02020603050405020304" pitchFamily="18" charset="0"/>
                <a:cs typeface="Times New Roman" panose="02020603050405020304" pitchFamily="18" charset="0"/>
              </a:rPr>
              <a:t>400</a:t>
            </a:r>
            <a:r>
              <a:rPr lang="zh-CN" altLang="en-US" sz="1400">
                <a:latin typeface="Times New Roman" panose="02020603050405020304" pitchFamily="18" charset="0"/>
                <a:cs typeface="Times New Roman" panose="02020603050405020304" pitchFamily="18" charset="0"/>
              </a:rPr>
              <a:t>名与会者当中，未曾在仙童半导体工作的只有</a:t>
            </a:r>
            <a:r>
              <a:rPr lang="en-US" altLang="zh-CN" sz="1400">
                <a:latin typeface="Times New Roman" panose="02020603050405020304" pitchFamily="18" charset="0"/>
                <a:cs typeface="Times New Roman" panose="02020603050405020304" pitchFamily="18" charset="0"/>
              </a:rPr>
              <a:t>24</a:t>
            </a:r>
            <a:r>
              <a:rPr lang="zh-CN" altLang="en-US" sz="1400">
                <a:latin typeface="Times New Roman" panose="02020603050405020304" pitchFamily="18" charset="0"/>
                <a:cs typeface="Times New Roman" panose="02020603050405020304" pitchFamily="18" charset="0"/>
              </a:rPr>
              <a:t>人。</a:t>
            </a:r>
            <a:endParaRPr kumimoji="1" lang="zh-CN" altLang="en-US" sz="14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B8D89FCE-925D-5541-BD39-3092DC5D5215}"/>
              </a:ext>
            </a:extLst>
          </p:cNvPr>
          <p:cNvSpPr txBox="1"/>
          <p:nvPr/>
        </p:nvSpPr>
        <p:spPr>
          <a:xfrm>
            <a:off x="587142" y="3549626"/>
            <a:ext cx="10626290" cy="307777"/>
          </a:xfrm>
          <a:prstGeom prst="rect">
            <a:avLst/>
          </a:prstGeom>
          <a:noFill/>
        </p:spPr>
        <p:txBody>
          <a:bodyPr wrap="square" rtlCol="0">
            <a:spAutoFit/>
          </a:bodyPr>
          <a:lstStyle/>
          <a:p>
            <a:r>
              <a:rPr kumimoji="1" lang="zh-CN" altLang="en-US" sz="1400">
                <a:latin typeface="Times New Roman" panose="02020603050405020304" pitchFamily="18" charset="0"/>
                <a:cs typeface="Times New Roman" panose="02020603050405020304" pitchFamily="18" charset="0"/>
              </a:rPr>
              <a:t>这个公司成立后主营的业务是晶体管，后来转化为集成电路。</a:t>
            </a:r>
            <a:r>
              <a:rPr kumimoji="1" lang="en-US" altLang="zh-CN" sz="1400">
                <a:latin typeface="Times New Roman" panose="02020603050405020304" pitchFamily="18" charset="0"/>
                <a:cs typeface="Times New Roman" panose="02020603050405020304" pitchFamily="18" charset="0"/>
              </a:rPr>
              <a:t>10</a:t>
            </a:r>
            <a:r>
              <a:rPr kumimoji="1" lang="zh-CN" altLang="en-US" sz="1400">
                <a:latin typeface="Times New Roman" panose="02020603050405020304" pitchFamily="18" charset="0"/>
                <a:cs typeface="Times New Roman" panose="02020603050405020304" pitchFamily="18" charset="0"/>
              </a:rPr>
              <a:t>年的时间，创立了</a:t>
            </a:r>
            <a:r>
              <a:rPr kumimoji="1" lang="en-US" altLang="zh-CN" sz="1400">
                <a:latin typeface="Times New Roman" panose="02020603050405020304" pitchFamily="18" charset="0"/>
                <a:cs typeface="Times New Roman" panose="02020603050405020304" pitchFamily="18" charset="0"/>
              </a:rPr>
              <a:t>Intel</a:t>
            </a:r>
            <a:r>
              <a:rPr kumimoji="1" lang="zh-CN" altLang="en-US" sz="1400">
                <a:latin typeface="Times New Roman" panose="02020603050405020304" pitchFamily="18" charset="0"/>
                <a:cs typeface="Times New Roman" panose="02020603050405020304" pitchFamily="18" charset="0"/>
              </a:rPr>
              <a:t>、</a:t>
            </a:r>
            <a:r>
              <a:rPr kumimoji="1" lang="en-US" altLang="zh-CN" sz="1400">
                <a:latin typeface="Times New Roman" panose="02020603050405020304" pitchFamily="18" charset="0"/>
                <a:cs typeface="Times New Roman" panose="02020603050405020304" pitchFamily="18" charset="0"/>
              </a:rPr>
              <a:t>DEC</a:t>
            </a:r>
            <a:r>
              <a:rPr kumimoji="1" lang="zh-CN" altLang="en-US" sz="1400">
                <a:latin typeface="Times New Roman" panose="02020603050405020304" pitchFamily="18" charset="0"/>
                <a:cs typeface="Times New Roman" panose="02020603050405020304" pitchFamily="18" charset="0"/>
              </a:rPr>
              <a:t>、</a:t>
            </a:r>
            <a:r>
              <a:rPr kumimoji="1" lang="en-US" altLang="zh-CN" sz="1400">
                <a:latin typeface="Times New Roman" panose="02020603050405020304" pitchFamily="18" charset="0"/>
                <a:cs typeface="Times New Roman" panose="02020603050405020304" pitchFamily="18" charset="0"/>
              </a:rPr>
              <a:t>AMD</a:t>
            </a:r>
            <a:r>
              <a:rPr kumimoji="1" lang="zh-CN" altLang="en-US" sz="1400">
                <a:latin typeface="Times New Roman" panose="02020603050405020304" pitchFamily="18" charset="0"/>
                <a:cs typeface="Times New Roman" panose="02020603050405020304" pitchFamily="18" charset="0"/>
              </a:rPr>
              <a:t>、国家半导体等等硅谷公司。</a:t>
            </a:r>
          </a:p>
        </p:txBody>
      </p:sp>
      <p:sp>
        <p:nvSpPr>
          <p:cNvPr id="8" name="文本框 7">
            <a:extLst>
              <a:ext uri="{FF2B5EF4-FFF2-40B4-BE49-F238E27FC236}">
                <a16:creationId xmlns:a16="http://schemas.microsoft.com/office/drawing/2014/main" id="{26DC40E1-2A39-9A4B-8816-A74D1C2021E4}"/>
              </a:ext>
            </a:extLst>
          </p:cNvPr>
          <p:cNvSpPr txBox="1"/>
          <p:nvPr/>
        </p:nvSpPr>
        <p:spPr>
          <a:xfrm>
            <a:off x="587141" y="4122360"/>
            <a:ext cx="11261557" cy="523220"/>
          </a:xfrm>
          <a:prstGeom prst="rect">
            <a:avLst/>
          </a:prstGeom>
          <a:noFill/>
        </p:spPr>
        <p:txBody>
          <a:bodyPr wrap="square" rtlCol="0">
            <a:spAutoFit/>
          </a:bodyPr>
          <a:lstStyle/>
          <a:p>
            <a:r>
              <a:rPr lang="zh-CN" altLang="en-US" sz="1400">
                <a:latin typeface="Times New Roman" panose="02020603050405020304" pitchFamily="18" charset="0"/>
                <a:cs typeface="Times New Roman" panose="02020603050405020304" pitchFamily="18" charset="0"/>
              </a:rPr>
              <a:t>在七八十年代，大型电脑公司真的是从 </a:t>
            </a:r>
            <a:r>
              <a:rPr lang="en" altLang="zh-CN" sz="1400">
                <a:latin typeface="Times New Roman" panose="02020603050405020304" pitchFamily="18" charset="0"/>
                <a:cs typeface="Times New Roman" panose="02020603050405020304" pitchFamily="18" charset="0"/>
              </a:rPr>
              <a:t>CPU </a:t>
            </a:r>
            <a:r>
              <a:rPr lang="zh-CN" altLang="en-US" sz="1400">
                <a:latin typeface="Times New Roman" panose="02020603050405020304" pitchFamily="18" charset="0"/>
                <a:cs typeface="Times New Roman" panose="02020603050405020304" pitchFamily="18" charset="0"/>
              </a:rPr>
              <a:t>一路包到软件，</a:t>
            </a:r>
            <a:r>
              <a:rPr lang="en" altLang="zh-CN" sz="1400">
                <a:latin typeface="Times New Roman" panose="02020603050405020304" pitchFamily="18" charset="0"/>
                <a:cs typeface="Times New Roman" panose="02020603050405020304" pitchFamily="18" charset="0"/>
              </a:rPr>
              <a:t>IBM </a:t>
            </a:r>
            <a:r>
              <a:rPr lang="zh-CN" altLang="en-US" sz="1400">
                <a:latin typeface="Times New Roman" panose="02020603050405020304" pitchFamily="18" charset="0"/>
                <a:cs typeface="Times New Roman" panose="02020603050405020304" pitchFamily="18" charset="0"/>
              </a:rPr>
              <a:t>和 </a:t>
            </a:r>
            <a:r>
              <a:rPr lang="en" altLang="zh-CN" sz="1400">
                <a:latin typeface="Times New Roman" panose="02020603050405020304" pitchFamily="18" charset="0"/>
                <a:cs typeface="Times New Roman" panose="02020603050405020304" pitchFamily="18" charset="0"/>
              </a:rPr>
              <a:t>DEC </a:t>
            </a:r>
            <a:r>
              <a:rPr lang="zh-CN" altLang="en-US" sz="1400">
                <a:latin typeface="Times New Roman" panose="02020603050405020304" pitchFamily="18" charset="0"/>
                <a:cs typeface="Times New Roman" panose="02020603050405020304" pitchFamily="18" charset="0"/>
              </a:rPr>
              <a:t>都是此列；</a:t>
            </a:r>
            <a:r>
              <a:rPr lang="en" altLang="zh-CN" sz="1400">
                <a:latin typeface="Times New Roman" panose="02020603050405020304" pitchFamily="18" charset="0"/>
                <a:cs typeface="Times New Roman" panose="02020603050405020304" pitchFamily="18" charset="0"/>
              </a:rPr>
              <a:t>Apple</a:t>
            </a:r>
            <a:r>
              <a:rPr lang="zh-CN" altLang="en" sz="1400">
                <a:latin typeface="Times New Roman" panose="02020603050405020304" pitchFamily="18" charset="0"/>
                <a:cs typeface="Times New Roman" panose="02020603050405020304" pitchFamily="18" charset="0"/>
              </a:rPr>
              <a:t>、</a:t>
            </a:r>
            <a:r>
              <a:rPr lang="en" altLang="zh-CN" sz="1400">
                <a:latin typeface="Times New Roman" panose="02020603050405020304" pitchFamily="18" charset="0"/>
                <a:cs typeface="Times New Roman" panose="02020603050405020304" pitchFamily="18" charset="0"/>
              </a:rPr>
              <a:t>Commodore </a:t>
            </a:r>
            <a:r>
              <a:rPr lang="zh-CN" altLang="en-US" sz="1400">
                <a:latin typeface="Times New Roman" panose="02020603050405020304" pitchFamily="18" charset="0"/>
                <a:cs typeface="Times New Roman" panose="02020603050405020304" pitchFamily="18" charset="0"/>
              </a:rPr>
              <a:t>之类的中小型电脑公司则是外购芯片，然后从整机包到软件。事实上在那个时代软件是硬件的附庸。</a:t>
            </a:r>
            <a:endParaRPr kumimoji="1" lang="zh-CN" altLang="en-US" sz="140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F10A110F-D1A6-FC48-BC82-014F2438C587}"/>
              </a:ext>
            </a:extLst>
          </p:cNvPr>
          <p:cNvSpPr txBox="1"/>
          <p:nvPr/>
        </p:nvSpPr>
        <p:spPr>
          <a:xfrm>
            <a:off x="587141" y="4910537"/>
            <a:ext cx="6699183" cy="1675330"/>
          </a:xfrm>
          <a:prstGeom prst="rect">
            <a:avLst/>
          </a:prstGeom>
          <a:noFill/>
        </p:spPr>
        <p:txBody>
          <a:bodyPr wrap="square" rtlCol="0">
            <a:spAutoFit/>
          </a:bodyPr>
          <a:lstStyle/>
          <a:p>
            <a:pPr>
              <a:lnSpc>
                <a:spcPct val="150000"/>
              </a:lnSpc>
            </a:pPr>
            <a:r>
              <a:rPr lang="en" altLang="zh-CN" sz="1400">
                <a:latin typeface="Times New Roman" panose="02020603050405020304" pitchFamily="18" charset="0"/>
                <a:cs typeface="Times New Roman" panose="02020603050405020304" pitchFamily="18" charset="0"/>
              </a:rPr>
              <a:t>IBM PC </a:t>
            </a:r>
            <a:r>
              <a:rPr lang="zh-CN" altLang="en-US" sz="1400">
                <a:latin typeface="Times New Roman" panose="02020603050405020304" pitchFamily="18" charset="0"/>
                <a:cs typeface="Times New Roman" panose="02020603050405020304" pitchFamily="18" charset="0"/>
              </a:rPr>
              <a:t>这个异类，</a:t>
            </a:r>
            <a:r>
              <a:rPr lang="en" altLang="zh-CN" sz="1400">
                <a:latin typeface="Times New Roman" panose="02020603050405020304" pitchFamily="18" charset="0"/>
                <a:cs typeface="Times New Roman" panose="02020603050405020304" pitchFamily="18" charset="0"/>
              </a:rPr>
              <a:t>IBM </a:t>
            </a:r>
            <a:r>
              <a:rPr lang="zh-CN" altLang="en-US" sz="1400">
                <a:latin typeface="Times New Roman" panose="02020603050405020304" pitchFamily="18" charset="0"/>
                <a:cs typeface="Times New Roman" panose="02020603050405020304" pitchFamily="18" charset="0"/>
              </a:rPr>
              <a:t>通过开放设计架构使得硬件得以标准化。这使得：</a:t>
            </a:r>
          </a:p>
          <a:p>
            <a:pPr marL="285750" indent="-285750">
              <a:lnSpc>
                <a:spcPct val="150000"/>
              </a:lnSpc>
              <a:buFont typeface="Wingdings" pitchFamily="2" charset="2"/>
              <a:buChar char="Ø"/>
            </a:pPr>
            <a:r>
              <a:rPr lang="en" altLang="zh-CN" sz="1400">
                <a:latin typeface="Times New Roman" panose="02020603050405020304" pitchFamily="18" charset="0"/>
                <a:cs typeface="Times New Roman" panose="02020603050405020304" pitchFamily="18" charset="0"/>
              </a:rPr>
              <a:t>PC </a:t>
            </a:r>
            <a:r>
              <a:rPr lang="zh-CN" altLang="en-US" sz="1400">
                <a:latin typeface="Times New Roman" panose="02020603050405020304" pitchFamily="18" charset="0"/>
                <a:cs typeface="Times New Roman" panose="02020603050405020304" pitchFamily="18" charset="0"/>
              </a:rPr>
              <a:t>兼容机的成本降低，快速占据市场；</a:t>
            </a:r>
          </a:p>
          <a:p>
            <a:pPr marL="285750" indent="-285750">
              <a:lnSpc>
                <a:spcPct val="150000"/>
              </a:lnSpc>
              <a:buFont typeface="Wingdings" pitchFamily="2" charset="2"/>
              <a:buChar char="Ø"/>
            </a:pPr>
            <a:r>
              <a:rPr lang="en" altLang="zh-CN" sz="1400">
                <a:latin typeface="Times New Roman" panose="02020603050405020304" pitchFamily="18" charset="0"/>
                <a:cs typeface="Times New Roman" panose="02020603050405020304" pitchFamily="18" charset="0"/>
              </a:rPr>
              <a:t>PC </a:t>
            </a:r>
            <a:r>
              <a:rPr lang="zh-CN" altLang="en-US" sz="1400">
                <a:latin typeface="Times New Roman" panose="02020603050405020304" pitchFamily="18" charset="0"/>
                <a:cs typeface="Times New Roman" panose="02020603050405020304" pitchFamily="18" charset="0"/>
              </a:rPr>
              <a:t>兼容机厂商迅速碎片化，整机厂商包括 </a:t>
            </a:r>
            <a:r>
              <a:rPr lang="en" altLang="zh-CN" sz="1400">
                <a:latin typeface="Times New Roman" panose="02020603050405020304" pitchFamily="18" charset="0"/>
                <a:cs typeface="Times New Roman" panose="02020603050405020304" pitchFamily="18" charset="0"/>
              </a:rPr>
              <a:t>IBM </a:t>
            </a:r>
            <a:r>
              <a:rPr lang="zh-CN" altLang="en-US" sz="1400">
                <a:latin typeface="Times New Roman" panose="02020603050405020304" pitchFamily="18" charset="0"/>
                <a:cs typeface="Times New Roman" panose="02020603050405020304" pitchFamily="18" charset="0"/>
              </a:rPr>
              <a:t>逐渐失去话语权；</a:t>
            </a:r>
          </a:p>
          <a:p>
            <a:pPr marL="285750" indent="-285750">
              <a:lnSpc>
                <a:spcPct val="150000"/>
              </a:lnSpc>
              <a:buFont typeface="Wingdings" pitchFamily="2" charset="2"/>
              <a:buChar char="Ø"/>
            </a:pPr>
            <a:r>
              <a:rPr lang="zh-CN" altLang="en-US" sz="1400">
                <a:latin typeface="Times New Roman" panose="02020603050405020304" pitchFamily="18" charset="0"/>
                <a:cs typeface="Times New Roman" panose="02020603050405020304" pitchFamily="18" charset="0"/>
              </a:rPr>
              <a:t>上下游的芯片厂商和软件厂商做大，并可以主导 </a:t>
            </a:r>
            <a:r>
              <a:rPr lang="en" altLang="zh-CN" sz="1400">
                <a:latin typeface="Times New Roman" panose="02020603050405020304" pitchFamily="18" charset="0"/>
                <a:cs typeface="Times New Roman" panose="02020603050405020304" pitchFamily="18" charset="0"/>
              </a:rPr>
              <a:t>PC </a:t>
            </a:r>
            <a:r>
              <a:rPr lang="zh-CN" altLang="en-US" sz="1400">
                <a:latin typeface="Times New Roman" panose="02020603050405020304" pitchFamily="18" charset="0"/>
                <a:cs typeface="Times New Roman" panose="02020603050405020304" pitchFamily="18" charset="0"/>
              </a:rPr>
              <a:t>标准。</a:t>
            </a:r>
          </a:p>
          <a:p>
            <a:pPr>
              <a:lnSpc>
                <a:spcPct val="150000"/>
              </a:lnSpc>
            </a:pPr>
            <a:endParaRPr kumimoji="1" lang="zh-CN" alt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714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2C801C1-5097-604C-B9BC-17672E7CC180}"/>
              </a:ext>
            </a:extLst>
          </p:cNvPr>
          <p:cNvSpPr txBox="1"/>
          <p:nvPr/>
        </p:nvSpPr>
        <p:spPr>
          <a:xfrm>
            <a:off x="261259" y="447871"/>
            <a:ext cx="2031325" cy="369332"/>
          </a:xfrm>
          <a:prstGeom prst="rect">
            <a:avLst/>
          </a:prstGeom>
          <a:noFill/>
        </p:spPr>
        <p:txBody>
          <a:bodyPr wrap="none" rtlCol="0">
            <a:spAutoFit/>
          </a:bodyPr>
          <a:lstStyle/>
          <a:p>
            <a:r>
              <a:rPr kumimoji="1" lang="zh-CN" altLang="en-US"/>
              <a:t>操作系统演变过程</a:t>
            </a:r>
          </a:p>
        </p:txBody>
      </p:sp>
      <p:sp>
        <p:nvSpPr>
          <p:cNvPr id="7" name="文本框 6">
            <a:extLst>
              <a:ext uri="{FF2B5EF4-FFF2-40B4-BE49-F238E27FC236}">
                <a16:creationId xmlns:a16="http://schemas.microsoft.com/office/drawing/2014/main" id="{B3A0493A-3C6A-1B42-913F-106EC84B66EE}"/>
              </a:ext>
            </a:extLst>
          </p:cNvPr>
          <p:cNvSpPr txBox="1"/>
          <p:nvPr/>
        </p:nvSpPr>
        <p:spPr>
          <a:xfrm>
            <a:off x="261259" y="1455576"/>
            <a:ext cx="6189515" cy="646331"/>
          </a:xfrm>
          <a:prstGeom prst="rect">
            <a:avLst/>
          </a:prstGeom>
          <a:noFill/>
        </p:spPr>
        <p:txBody>
          <a:bodyPr wrap="none" rtlCol="0">
            <a:spAutoFit/>
          </a:bodyPr>
          <a:lstStyle/>
          <a:p>
            <a:r>
              <a:rPr kumimoji="1" lang="zh-CN" altLang="en-US"/>
              <a:t>第一、二代计算机（真空管和穿孔卡片、晶体管和批处理）</a:t>
            </a:r>
            <a:endParaRPr kumimoji="1" lang="en-US" altLang="zh-CN"/>
          </a:p>
          <a:p>
            <a:r>
              <a:rPr kumimoji="1" lang="zh-CN" altLang="en-US"/>
              <a:t>没有操作系统的概念    所有的程序设计都是直接操控硬件</a:t>
            </a:r>
          </a:p>
        </p:txBody>
      </p:sp>
      <p:sp>
        <p:nvSpPr>
          <p:cNvPr id="8" name="文本框 7">
            <a:extLst>
              <a:ext uri="{FF2B5EF4-FFF2-40B4-BE49-F238E27FC236}">
                <a16:creationId xmlns:a16="http://schemas.microsoft.com/office/drawing/2014/main" id="{99F24D0C-F083-DD42-9947-53BFDD495FE2}"/>
              </a:ext>
            </a:extLst>
          </p:cNvPr>
          <p:cNvSpPr txBox="1"/>
          <p:nvPr/>
        </p:nvSpPr>
        <p:spPr>
          <a:xfrm>
            <a:off x="261259" y="2417115"/>
            <a:ext cx="7245894" cy="646331"/>
          </a:xfrm>
          <a:prstGeom prst="rect">
            <a:avLst/>
          </a:prstGeom>
          <a:noFill/>
        </p:spPr>
        <p:txBody>
          <a:bodyPr wrap="none" rtlCol="0">
            <a:spAutoFit/>
          </a:bodyPr>
          <a:lstStyle/>
          <a:p>
            <a:r>
              <a:rPr kumimoji="1" lang="zh-CN" altLang="en-US"/>
              <a:t>第三代计算机（集成电路芯片和多道程序设计）</a:t>
            </a:r>
            <a:endParaRPr kumimoji="1" lang="en-US" altLang="zh-CN"/>
          </a:p>
          <a:p>
            <a:r>
              <a:rPr lang="en" altLang="zh-CN"/>
              <a:t>IBM</a:t>
            </a:r>
            <a:r>
              <a:rPr lang="zh-CN" altLang="en-US"/>
              <a:t>公司试图通过引入</a:t>
            </a:r>
            <a:r>
              <a:rPr lang="en" altLang="zh-CN"/>
              <a:t>system/360</a:t>
            </a:r>
            <a:r>
              <a:rPr lang="zh-CN" altLang="en-US"/>
              <a:t>系列来同时满足科学计算和商业计算</a:t>
            </a:r>
            <a:endParaRPr kumimoji="1" lang="en-US" altLang="zh-CN"/>
          </a:p>
        </p:txBody>
      </p:sp>
      <p:sp>
        <p:nvSpPr>
          <p:cNvPr id="9" name="文本框 8">
            <a:extLst>
              <a:ext uri="{FF2B5EF4-FFF2-40B4-BE49-F238E27FC236}">
                <a16:creationId xmlns:a16="http://schemas.microsoft.com/office/drawing/2014/main" id="{74AC2819-748A-AC46-8CF5-49417B0CAD6E}"/>
              </a:ext>
            </a:extLst>
          </p:cNvPr>
          <p:cNvSpPr txBox="1"/>
          <p:nvPr/>
        </p:nvSpPr>
        <p:spPr>
          <a:xfrm>
            <a:off x="261259" y="3378654"/>
            <a:ext cx="12160701" cy="3693319"/>
          </a:xfrm>
          <a:prstGeom prst="rect">
            <a:avLst/>
          </a:prstGeom>
          <a:noFill/>
        </p:spPr>
        <p:txBody>
          <a:bodyPr wrap="none" rtlCol="0">
            <a:spAutoFit/>
          </a:bodyPr>
          <a:lstStyle/>
          <a:p>
            <a:r>
              <a:rPr kumimoji="1" lang="zh-CN" altLang="en-US"/>
              <a:t>第四代计算机（个人计算机）</a:t>
            </a:r>
            <a:endParaRPr kumimoji="1" lang="en-US" altLang="zh-CN"/>
          </a:p>
          <a:p>
            <a:endParaRPr kumimoji="1" lang="en-US" altLang="zh-CN"/>
          </a:p>
          <a:p>
            <a:r>
              <a:rPr lang="en-US" altLang="zh-CN"/>
              <a:t>1975</a:t>
            </a:r>
            <a:r>
              <a:rPr lang="zh-CN" altLang="en-US"/>
              <a:t>年</a:t>
            </a:r>
            <a:r>
              <a:rPr lang="en" altLang="zh-CN"/>
              <a:t>Unix</a:t>
            </a:r>
            <a:r>
              <a:rPr lang="zh-CN" altLang="en-US"/>
              <a:t>诞生，对整个后续操作系统发展具有深远的影响</a:t>
            </a:r>
            <a:endParaRPr lang="en-US" altLang="zh-CN"/>
          </a:p>
          <a:p>
            <a:r>
              <a:rPr lang="en-US" altLang="zh-CN"/>
              <a:t>1980</a:t>
            </a:r>
            <a:r>
              <a:rPr lang="zh-CN" altLang="en-US"/>
              <a:t>年</a:t>
            </a:r>
            <a:r>
              <a:rPr lang="en" altLang="zh-CN"/>
              <a:t>DARPA</a:t>
            </a:r>
            <a:r>
              <a:rPr lang="zh-CN" altLang="en"/>
              <a:t>（</a:t>
            </a:r>
            <a:r>
              <a:rPr lang="zh-CN" altLang="en-US"/>
              <a:t>机构）</a:t>
            </a:r>
            <a:r>
              <a:rPr lang="en" altLang="zh-CN"/>
              <a:t>TCP/IP</a:t>
            </a:r>
            <a:r>
              <a:rPr lang="zh-CN" altLang="en"/>
              <a:t>在</a:t>
            </a:r>
            <a:r>
              <a:rPr lang="en-US" altLang="zh-CN"/>
              <a:t>unix</a:t>
            </a:r>
            <a:r>
              <a:rPr lang="zh-CN" altLang="en-US"/>
              <a:t>上诞生</a:t>
            </a:r>
            <a:endParaRPr lang="en-US" altLang="zh-CN"/>
          </a:p>
          <a:p>
            <a:r>
              <a:rPr lang="en-US" altLang="zh-CN"/>
              <a:t>1980</a:t>
            </a:r>
            <a:r>
              <a:rPr lang="zh-CN" altLang="en-US"/>
              <a:t>年</a:t>
            </a:r>
            <a:r>
              <a:rPr lang="en-US" altLang="zh-CN"/>
              <a:t>microsoft</a:t>
            </a:r>
            <a:r>
              <a:rPr lang="zh-CN" altLang="en-US"/>
              <a:t>在</a:t>
            </a:r>
            <a:r>
              <a:rPr lang="en-US" altLang="zh-CN"/>
              <a:t>unix</a:t>
            </a:r>
            <a:r>
              <a:rPr lang="zh-CN" altLang="en-US"/>
              <a:t>上开发了上</a:t>
            </a:r>
            <a:endParaRPr lang="en-US" altLang="zh-CN"/>
          </a:p>
          <a:p>
            <a:r>
              <a:rPr lang="en-US" altLang="zh-CN"/>
              <a:t>1981</a:t>
            </a:r>
            <a:r>
              <a:rPr lang="zh-CN" altLang="en-US"/>
              <a:t>年</a:t>
            </a:r>
            <a:r>
              <a:rPr lang="en" altLang="zh-CN"/>
              <a:t>QDOS</a:t>
            </a:r>
            <a:r>
              <a:rPr lang="zh-CN" altLang="en"/>
              <a:t>发布</a:t>
            </a:r>
            <a:endParaRPr lang="en-US" altLang="zh-CN"/>
          </a:p>
          <a:p>
            <a:r>
              <a:rPr lang="en-US" altLang="zh-CN"/>
              <a:t>1984</a:t>
            </a:r>
            <a:r>
              <a:rPr lang="zh-CN" altLang="en-US"/>
              <a:t>年</a:t>
            </a:r>
            <a:r>
              <a:rPr lang="en-US" altLang="zh-CN"/>
              <a:t>Minix</a:t>
            </a:r>
            <a:r>
              <a:rPr lang="zh-CN" altLang="en-US"/>
              <a:t>系统发布</a:t>
            </a:r>
            <a:endParaRPr lang="en-US" altLang="zh-CN"/>
          </a:p>
          <a:p>
            <a:r>
              <a:rPr lang="en-US" altLang="zh-CN"/>
              <a:t>SUN</a:t>
            </a:r>
            <a:r>
              <a:rPr lang="zh-CN" altLang="en-US"/>
              <a:t>：</a:t>
            </a:r>
            <a:r>
              <a:rPr lang="en-US" altLang="zh-CN"/>
              <a:t>Solaris</a:t>
            </a:r>
            <a:r>
              <a:rPr lang="zh-CN" altLang="en-US"/>
              <a:t> </a:t>
            </a:r>
            <a:r>
              <a:rPr lang="en-US" altLang="zh-CN"/>
              <a:t>IBM</a:t>
            </a:r>
            <a:r>
              <a:rPr lang="zh-CN" altLang="en-US"/>
              <a:t>*</a:t>
            </a:r>
            <a:r>
              <a:rPr lang="en-US" altLang="zh-CN"/>
              <a:t>AIX</a:t>
            </a:r>
            <a:r>
              <a:rPr lang="zh-CN" altLang="en-US"/>
              <a:t> </a:t>
            </a:r>
            <a:r>
              <a:rPr lang="en-US" altLang="zh-CN"/>
              <a:t>HP</a:t>
            </a:r>
            <a:r>
              <a:rPr lang="zh-CN" altLang="en-US"/>
              <a:t>：</a:t>
            </a:r>
            <a:r>
              <a:rPr lang="en-US" altLang="zh-CN"/>
              <a:t>HP-UX</a:t>
            </a:r>
            <a:r>
              <a:rPr lang="zh-CN" altLang="en-US"/>
              <a:t>随后几年陆续发布</a:t>
            </a:r>
            <a:endParaRPr lang="en-US" altLang="zh-CN"/>
          </a:p>
          <a:p>
            <a:r>
              <a:rPr lang="en-US" altLang="zh-CN"/>
              <a:t>1991</a:t>
            </a:r>
            <a:r>
              <a:rPr lang="zh-CN" altLang="en-US"/>
              <a:t>年芬兰人开发了</a:t>
            </a:r>
            <a:r>
              <a:rPr lang="en-US" altLang="zh-CN"/>
              <a:t>Linux</a:t>
            </a:r>
            <a:r>
              <a:rPr lang="zh-CN" altLang="en-US"/>
              <a:t>，基于</a:t>
            </a:r>
            <a:r>
              <a:rPr lang="en-US" altLang="zh-CN"/>
              <a:t>POSIX</a:t>
            </a:r>
            <a:r>
              <a:rPr lang="zh-CN" altLang="en-US"/>
              <a:t>的多用户、多任务并支持多线程和多</a:t>
            </a:r>
            <a:r>
              <a:rPr lang="en-US" altLang="zh-CN"/>
              <a:t>CPU</a:t>
            </a:r>
            <a:r>
              <a:rPr lang="zh-CN" altLang="en-US"/>
              <a:t>的操作系统</a:t>
            </a:r>
            <a:endParaRPr lang="en-US" altLang="zh-CN"/>
          </a:p>
          <a:p>
            <a:r>
              <a:rPr lang="zh-CN" altLang="en-US"/>
              <a:t>发行商包括</a:t>
            </a:r>
            <a:r>
              <a:rPr lang="en" altLang="zh-CN"/>
              <a:t>Slackware</a:t>
            </a:r>
            <a:r>
              <a:rPr lang="zh-CN" altLang="en"/>
              <a:t>、</a:t>
            </a:r>
            <a:r>
              <a:rPr lang="en" altLang="zh-CN"/>
              <a:t>Red Hat</a:t>
            </a:r>
            <a:r>
              <a:rPr lang="zh-CN" altLang="en"/>
              <a:t>、</a:t>
            </a:r>
            <a:r>
              <a:rPr lang="en" altLang="zh-CN"/>
              <a:t>Debian</a:t>
            </a:r>
            <a:r>
              <a:rPr lang="zh-CN" altLang="en"/>
              <a:t>、</a:t>
            </a:r>
            <a:r>
              <a:rPr lang="en" altLang="zh-CN"/>
              <a:t>Fedora</a:t>
            </a:r>
            <a:r>
              <a:rPr lang="zh-CN" altLang="en"/>
              <a:t>、</a:t>
            </a:r>
            <a:r>
              <a:rPr lang="en" altLang="zh-CN"/>
              <a:t>TurboLinux</a:t>
            </a:r>
            <a:r>
              <a:rPr lang="zh-CN" altLang="en"/>
              <a:t>、</a:t>
            </a:r>
            <a:r>
              <a:rPr lang="en" altLang="zh-CN"/>
              <a:t>Mandrake</a:t>
            </a:r>
            <a:r>
              <a:rPr lang="zh-CN" altLang="en"/>
              <a:t>、</a:t>
            </a:r>
            <a:r>
              <a:rPr lang="en" altLang="zh-CN"/>
              <a:t>SUSE</a:t>
            </a:r>
            <a:r>
              <a:rPr lang="zh-CN" altLang="en"/>
              <a:t>、</a:t>
            </a:r>
            <a:r>
              <a:rPr lang="en" altLang="zh-CN"/>
              <a:t>CentOS</a:t>
            </a:r>
            <a:r>
              <a:rPr lang="zh-CN" altLang="en"/>
              <a:t>、</a:t>
            </a:r>
            <a:r>
              <a:rPr lang="en" altLang="zh-CN"/>
              <a:t>Ubuntu</a:t>
            </a:r>
            <a:r>
              <a:rPr lang="zh-CN" altLang="en"/>
              <a:t>、</a:t>
            </a:r>
            <a:r>
              <a:rPr lang="zh-CN" altLang="en-US"/>
              <a:t>红旗、麒麟</a:t>
            </a:r>
            <a:r>
              <a:rPr lang="en-US" altLang="zh-CN"/>
              <a:t>……</a:t>
            </a:r>
          </a:p>
          <a:p>
            <a:endParaRPr lang="en-US" altLang="zh-CN"/>
          </a:p>
          <a:p>
            <a:endParaRPr kumimoji="1" lang="en-US" altLang="zh-CN"/>
          </a:p>
          <a:p>
            <a:endParaRPr kumimoji="1" lang="en-US" altLang="zh-CN"/>
          </a:p>
        </p:txBody>
      </p:sp>
      <p:sp>
        <p:nvSpPr>
          <p:cNvPr id="10" name="文本框 9">
            <a:extLst>
              <a:ext uri="{FF2B5EF4-FFF2-40B4-BE49-F238E27FC236}">
                <a16:creationId xmlns:a16="http://schemas.microsoft.com/office/drawing/2014/main" id="{39D52B32-D566-7541-8472-5E1070DDCB22}"/>
              </a:ext>
            </a:extLst>
          </p:cNvPr>
          <p:cNvSpPr txBox="1"/>
          <p:nvPr/>
        </p:nvSpPr>
        <p:spPr>
          <a:xfrm>
            <a:off x="7675581" y="443410"/>
            <a:ext cx="2689261" cy="369332"/>
          </a:xfrm>
          <a:prstGeom prst="rect">
            <a:avLst/>
          </a:prstGeom>
          <a:noFill/>
        </p:spPr>
        <p:txBody>
          <a:bodyPr wrap="square">
            <a:spAutoFit/>
          </a:bodyPr>
          <a:lstStyle/>
          <a:p>
            <a:r>
              <a:rPr lang="zh-CN" altLang="en-US"/>
              <a:t>https://liuyandong.com/</a:t>
            </a:r>
          </a:p>
        </p:txBody>
      </p:sp>
      <p:pic>
        <p:nvPicPr>
          <p:cNvPr id="5" name="图片 4">
            <a:extLst>
              <a:ext uri="{FF2B5EF4-FFF2-40B4-BE49-F238E27FC236}">
                <a16:creationId xmlns:a16="http://schemas.microsoft.com/office/drawing/2014/main" id="{8CA2551E-D71D-2C40-98C5-400C85AAC90E}"/>
              </a:ext>
            </a:extLst>
          </p:cNvPr>
          <p:cNvPicPr>
            <a:picLocks noChangeAspect="1"/>
          </p:cNvPicPr>
          <p:nvPr/>
        </p:nvPicPr>
        <p:blipFill>
          <a:blip r:embed="rId2"/>
          <a:stretch>
            <a:fillRect/>
          </a:stretch>
        </p:blipFill>
        <p:spPr>
          <a:xfrm>
            <a:off x="7675581" y="894194"/>
            <a:ext cx="4516419" cy="3692172"/>
          </a:xfrm>
          <a:prstGeom prst="rect">
            <a:avLst/>
          </a:prstGeom>
        </p:spPr>
      </p:pic>
    </p:spTree>
    <p:extLst>
      <p:ext uri="{BB962C8B-B14F-4D97-AF65-F5344CB8AC3E}">
        <p14:creationId xmlns:p14="http://schemas.microsoft.com/office/powerpoint/2010/main" val="3042818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1E7E3DE-7689-4E43-A11E-6A09F89E9411}"/>
              </a:ext>
            </a:extLst>
          </p:cNvPr>
          <p:cNvSpPr txBox="1"/>
          <p:nvPr/>
        </p:nvSpPr>
        <p:spPr>
          <a:xfrm>
            <a:off x="261259" y="447871"/>
            <a:ext cx="2031325" cy="369332"/>
          </a:xfrm>
          <a:prstGeom prst="rect">
            <a:avLst/>
          </a:prstGeom>
          <a:noFill/>
        </p:spPr>
        <p:txBody>
          <a:bodyPr wrap="none" rtlCol="0">
            <a:spAutoFit/>
          </a:bodyPr>
          <a:lstStyle/>
          <a:p>
            <a:r>
              <a:rPr kumimoji="1" lang="zh-CN" altLang="en-US"/>
              <a:t>操作系统演变过程</a:t>
            </a:r>
          </a:p>
        </p:txBody>
      </p:sp>
      <p:sp>
        <p:nvSpPr>
          <p:cNvPr id="3" name="文本框 2">
            <a:extLst>
              <a:ext uri="{FF2B5EF4-FFF2-40B4-BE49-F238E27FC236}">
                <a16:creationId xmlns:a16="http://schemas.microsoft.com/office/drawing/2014/main" id="{D768F638-EFB6-B14F-8CC9-593F6A90FB07}"/>
              </a:ext>
            </a:extLst>
          </p:cNvPr>
          <p:cNvSpPr txBox="1"/>
          <p:nvPr/>
        </p:nvSpPr>
        <p:spPr>
          <a:xfrm>
            <a:off x="471638" y="1357162"/>
            <a:ext cx="8951495" cy="1352165"/>
          </a:xfrm>
          <a:prstGeom prst="rect">
            <a:avLst/>
          </a:prstGeom>
          <a:noFill/>
        </p:spPr>
        <p:txBody>
          <a:bodyPr wrap="square" rtlCol="0">
            <a:spAutoFit/>
          </a:bodyPr>
          <a:lstStyle/>
          <a:p>
            <a:pPr>
              <a:lnSpc>
                <a:spcPct val="150000"/>
              </a:lnSpc>
            </a:pPr>
            <a:r>
              <a:rPr lang="en-US" altLang="zh-CN" sz="1400"/>
              <a:t>1991</a:t>
            </a:r>
            <a:r>
              <a:rPr lang="zh-CN" altLang="en-US" sz="1400"/>
              <a:t>年，在</a:t>
            </a:r>
            <a:r>
              <a:rPr lang="zh-CN" altLang="en-US" sz="1400">
                <a:hlinkClick r:id="rId2" tooltip="赫尔辛基"/>
              </a:rPr>
              <a:t>赫尔辛基</a:t>
            </a:r>
            <a:r>
              <a:rPr lang="zh-CN" altLang="en-US" sz="1400"/>
              <a:t>，</a:t>
            </a:r>
            <a:r>
              <a:rPr lang="en" altLang="zh-CN" sz="1400">
                <a:hlinkClick r:id="rId3" tooltip="Linus Torvalds"/>
              </a:rPr>
              <a:t>Linus Torvalds</a:t>
            </a:r>
            <a:r>
              <a:rPr lang="zh-CN" altLang="en-US" sz="1400"/>
              <a:t>开始那个后面成为了</a:t>
            </a:r>
            <a:r>
              <a:rPr lang="en" altLang="zh-CN" sz="1400">
                <a:hlinkClick r:id="rId4" tooltip="Linux内核"/>
              </a:rPr>
              <a:t>Linux</a:t>
            </a:r>
            <a:r>
              <a:rPr lang="zh-CN" altLang="en-US" sz="1400">
                <a:hlinkClick r:id="rId4" tooltip="Linux内核"/>
              </a:rPr>
              <a:t>内核</a:t>
            </a:r>
            <a:r>
              <a:rPr lang="zh-CN" altLang="en-US" sz="1400"/>
              <a:t>的项目。最初它只是一个</a:t>
            </a:r>
            <a:r>
              <a:rPr lang="en" altLang="zh-CN" sz="1400"/>
              <a:t>Torvalds</a:t>
            </a:r>
            <a:r>
              <a:rPr lang="zh-CN" altLang="en-US" sz="1400"/>
              <a:t>用来访问大学里的大型的</a:t>
            </a:r>
            <a:r>
              <a:rPr lang="en" altLang="zh-CN" sz="1400"/>
              <a:t>Unix</a:t>
            </a:r>
            <a:r>
              <a:rPr lang="zh-CN" altLang="en-US" sz="1400"/>
              <a:t>服务器的</a:t>
            </a:r>
            <a:r>
              <a:rPr lang="zh-CN" altLang="en-US" sz="1400">
                <a:hlinkClick r:id="rId5" tooltip="虚拟终端"/>
              </a:rPr>
              <a:t>虚拟终端</a:t>
            </a:r>
            <a:r>
              <a:rPr lang="zh-CN" altLang="en-US" sz="1400"/>
              <a:t>。他专门写了一个用于他当时正在用的硬件的，与操作系统无关的程序，因为他要用他那用</a:t>
            </a:r>
            <a:r>
              <a:rPr lang="en-US" altLang="zh-CN" sz="1400"/>
              <a:t>80386</a:t>
            </a:r>
            <a:r>
              <a:rPr lang="zh-CN" altLang="en-US" sz="1400"/>
              <a:t>处理器的新</a:t>
            </a:r>
            <a:r>
              <a:rPr lang="en" altLang="zh-CN" sz="1400"/>
              <a:t>PC</a:t>
            </a:r>
            <a:r>
              <a:rPr lang="zh-CN" altLang="en-US" sz="1400"/>
              <a:t>机的功能。开发是在</a:t>
            </a:r>
            <a:r>
              <a:rPr lang="en" altLang="zh-CN" sz="1400">
                <a:hlinkClick r:id="rId6" tooltip="Minix"/>
              </a:rPr>
              <a:t>Minix</a:t>
            </a:r>
            <a:r>
              <a:rPr lang="zh-CN" altLang="en-US" sz="1400"/>
              <a:t>上，用至今仍为首选的</a:t>
            </a:r>
            <a:r>
              <a:rPr lang="zh-CN" altLang="en-US" sz="1400">
                <a:hlinkClick r:id="rId7" tooltip="编译器"/>
              </a:rPr>
              <a:t>编译器</a:t>
            </a:r>
            <a:r>
              <a:rPr lang="en-US" altLang="zh-CN" sz="1400"/>
              <a:t>——</a:t>
            </a:r>
            <a:r>
              <a:rPr lang="en" altLang="zh-CN" sz="1400">
                <a:hlinkClick r:id="rId8" tooltip="GCC"/>
              </a:rPr>
              <a:t>GCC</a:t>
            </a:r>
            <a:r>
              <a:rPr lang="en" altLang="zh-CN" sz="1400"/>
              <a:t>——</a:t>
            </a:r>
            <a:r>
              <a:rPr lang="zh-CN" altLang="en-US" sz="1400"/>
              <a:t>来完成的。</a:t>
            </a:r>
            <a:endParaRPr kumimoji="1" lang="zh-CN" altLang="en-US" sz="1400"/>
          </a:p>
        </p:txBody>
      </p:sp>
      <p:pic>
        <p:nvPicPr>
          <p:cNvPr id="5" name="图片 4">
            <a:extLst>
              <a:ext uri="{FF2B5EF4-FFF2-40B4-BE49-F238E27FC236}">
                <a16:creationId xmlns:a16="http://schemas.microsoft.com/office/drawing/2014/main" id="{FC94B437-EEB3-BC4E-BFE5-E597C0BE29F2}"/>
              </a:ext>
            </a:extLst>
          </p:cNvPr>
          <p:cNvPicPr>
            <a:picLocks noChangeAspect="1"/>
          </p:cNvPicPr>
          <p:nvPr/>
        </p:nvPicPr>
        <p:blipFill>
          <a:blip r:embed="rId9"/>
          <a:stretch>
            <a:fillRect/>
          </a:stretch>
        </p:blipFill>
        <p:spPr>
          <a:xfrm>
            <a:off x="9963734" y="0"/>
            <a:ext cx="2228266" cy="3041583"/>
          </a:xfrm>
          <a:prstGeom prst="rect">
            <a:avLst/>
          </a:prstGeom>
        </p:spPr>
      </p:pic>
      <p:sp>
        <p:nvSpPr>
          <p:cNvPr id="6" name="文本框 5">
            <a:extLst>
              <a:ext uri="{FF2B5EF4-FFF2-40B4-BE49-F238E27FC236}">
                <a16:creationId xmlns:a16="http://schemas.microsoft.com/office/drawing/2014/main" id="{1D5B3FBE-B55B-D04D-AE4D-F94FC5B3AF64}"/>
              </a:ext>
            </a:extLst>
          </p:cNvPr>
          <p:cNvSpPr txBox="1"/>
          <p:nvPr/>
        </p:nvSpPr>
        <p:spPr>
          <a:xfrm>
            <a:off x="471638" y="3095397"/>
            <a:ext cx="2969831" cy="307777"/>
          </a:xfrm>
          <a:prstGeom prst="rect">
            <a:avLst/>
          </a:prstGeom>
          <a:noFill/>
        </p:spPr>
        <p:txBody>
          <a:bodyPr wrap="square" rtlCol="0">
            <a:spAutoFit/>
          </a:bodyPr>
          <a:lstStyle/>
          <a:p>
            <a:r>
              <a:rPr kumimoji="1" lang="en-US" altLang="zh-CN" sz="1400"/>
              <a:t>Linux</a:t>
            </a:r>
            <a:r>
              <a:rPr kumimoji="1" lang="zh-CN" altLang="en-US" sz="1400"/>
              <a:t>操作系统发展中的重要因素：</a:t>
            </a:r>
          </a:p>
        </p:txBody>
      </p:sp>
      <p:sp>
        <p:nvSpPr>
          <p:cNvPr id="7" name="文本框 6">
            <a:extLst>
              <a:ext uri="{FF2B5EF4-FFF2-40B4-BE49-F238E27FC236}">
                <a16:creationId xmlns:a16="http://schemas.microsoft.com/office/drawing/2014/main" id="{9D011384-51FA-BA49-AB27-4012570823D2}"/>
              </a:ext>
            </a:extLst>
          </p:cNvPr>
          <p:cNvSpPr txBox="1"/>
          <p:nvPr/>
        </p:nvSpPr>
        <p:spPr>
          <a:xfrm>
            <a:off x="448887" y="3906982"/>
            <a:ext cx="646331" cy="369332"/>
          </a:xfrm>
          <a:prstGeom prst="rect">
            <a:avLst/>
          </a:prstGeom>
          <a:noFill/>
        </p:spPr>
        <p:txBody>
          <a:bodyPr wrap="none" rtlCol="0">
            <a:spAutoFit/>
          </a:bodyPr>
          <a:lstStyle/>
          <a:p>
            <a:r>
              <a:rPr kumimoji="1" lang="zh-CN" altLang="en-US"/>
              <a:t>内核</a:t>
            </a:r>
          </a:p>
        </p:txBody>
      </p:sp>
      <p:sp>
        <p:nvSpPr>
          <p:cNvPr id="8" name="文本框 7">
            <a:extLst>
              <a:ext uri="{FF2B5EF4-FFF2-40B4-BE49-F238E27FC236}">
                <a16:creationId xmlns:a16="http://schemas.microsoft.com/office/drawing/2014/main" id="{23D45B83-318F-3B4F-86FB-13EEEF9D6617}"/>
              </a:ext>
            </a:extLst>
          </p:cNvPr>
          <p:cNvSpPr txBox="1"/>
          <p:nvPr/>
        </p:nvSpPr>
        <p:spPr>
          <a:xfrm>
            <a:off x="448887" y="4519244"/>
            <a:ext cx="646331" cy="369332"/>
          </a:xfrm>
          <a:prstGeom prst="rect">
            <a:avLst/>
          </a:prstGeom>
          <a:noFill/>
        </p:spPr>
        <p:txBody>
          <a:bodyPr wrap="none" rtlCol="0">
            <a:spAutoFit/>
          </a:bodyPr>
          <a:lstStyle/>
          <a:p>
            <a:r>
              <a:rPr kumimoji="1" lang="zh-CN" altLang="en-US"/>
              <a:t>社区</a:t>
            </a:r>
          </a:p>
        </p:txBody>
      </p:sp>
      <p:sp>
        <p:nvSpPr>
          <p:cNvPr id="9" name="文本框 8">
            <a:extLst>
              <a:ext uri="{FF2B5EF4-FFF2-40B4-BE49-F238E27FC236}">
                <a16:creationId xmlns:a16="http://schemas.microsoft.com/office/drawing/2014/main" id="{600845E0-9BD0-1E4C-BCF3-FAE195365519}"/>
              </a:ext>
            </a:extLst>
          </p:cNvPr>
          <p:cNvSpPr txBox="1"/>
          <p:nvPr/>
        </p:nvSpPr>
        <p:spPr>
          <a:xfrm>
            <a:off x="448887" y="5131506"/>
            <a:ext cx="3236784" cy="369332"/>
          </a:xfrm>
          <a:prstGeom prst="rect">
            <a:avLst/>
          </a:prstGeom>
          <a:noFill/>
        </p:spPr>
        <p:txBody>
          <a:bodyPr wrap="none" rtlCol="0">
            <a:spAutoFit/>
          </a:bodyPr>
          <a:lstStyle/>
          <a:p>
            <a:r>
              <a:rPr kumimoji="1" lang="zh-CN" altLang="en-US"/>
              <a:t>开源发展实验室和</a:t>
            </a:r>
            <a:r>
              <a:rPr kumimoji="1" lang="en-US" altLang="zh-CN"/>
              <a:t>Linux</a:t>
            </a:r>
            <a:r>
              <a:rPr kumimoji="1" lang="zh-CN" altLang="en-US"/>
              <a:t>基金会</a:t>
            </a:r>
          </a:p>
        </p:txBody>
      </p:sp>
      <p:sp>
        <p:nvSpPr>
          <p:cNvPr id="10" name="文本框 9">
            <a:extLst>
              <a:ext uri="{FF2B5EF4-FFF2-40B4-BE49-F238E27FC236}">
                <a16:creationId xmlns:a16="http://schemas.microsoft.com/office/drawing/2014/main" id="{975F10A7-37DF-B549-9423-AF4E7B5A49DC}"/>
              </a:ext>
            </a:extLst>
          </p:cNvPr>
          <p:cNvSpPr txBox="1"/>
          <p:nvPr/>
        </p:nvSpPr>
        <p:spPr>
          <a:xfrm>
            <a:off x="471638" y="5743768"/>
            <a:ext cx="1107996" cy="369332"/>
          </a:xfrm>
          <a:prstGeom prst="rect">
            <a:avLst/>
          </a:prstGeom>
          <a:noFill/>
        </p:spPr>
        <p:txBody>
          <a:bodyPr wrap="none" rtlCol="0">
            <a:spAutoFit/>
          </a:bodyPr>
          <a:lstStyle/>
          <a:p>
            <a:r>
              <a:rPr kumimoji="1" lang="zh-CN" altLang="en-US"/>
              <a:t>相关公司</a:t>
            </a:r>
          </a:p>
        </p:txBody>
      </p:sp>
    </p:spTree>
    <p:extLst>
      <p:ext uri="{BB962C8B-B14F-4D97-AF65-F5344CB8AC3E}">
        <p14:creationId xmlns:p14="http://schemas.microsoft.com/office/powerpoint/2010/main" val="328400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B5912F8-3D82-2943-A899-C437F6616E19}"/>
              </a:ext>
            </a:extLst>
          </p:cNvPr>
          <p:cNvSpPr txBox="1"/>
          <p:nvPr/>
        </p:nvSpPr>
        <p:spPr>
          <a:xfrm>
            <a:off x="261259" y="447871"/>
            <a:ext cx="2031325" cy="369332"/>
          </a:xfrm>
          <a:prstGeom prst="rect">
            <a:avLst/>
          </a:prstGeom>
          <a:noFill/>
        </p:spPr>
        <p:txBody>
          <a:bodyPr wrap="none" rtlCol="0">
            <a:spAutoFit/>
          </a:bodyPr>
          <a:lstStyle/>
          <a:p>
            <a:r>
              <a:rPr kumimoji="1" lang="zh-CN" altLang="en-US"/>
              <a:t>操作系统演变过程</a:t>
            </a:r>
          </a:p>
        </p:txBody>
      </p:sp>
      <p:sp>
        <p:nvSpPr>
          <p:cNvPr id="3" name="文本框 2">
            <a:extLst>
              <a:ext uri="{FF2B5EF4-FFF2-40B4-BE49-F238E27FC236}">
                <a16:creationId xmlns:a16="http://schemas.microsoft.com/office/drawing/2014/main" id="{62B30D1C-BA5C-A947-ADE8-5704B49BAF07}"/>
              </a:ext>
            </a:extLst>
          </p:cNvPr>
          <p:cNvSpPr txBox="1"/>
          <p:nvPr/>
        </p:nvSpPr>
        <p:spPr>
          <a:xfrm>
            <a:off x="261259" y="1492897"/>
            <a:ext cx="7624203" cy="369332"/>
          </a:xfrm>
          <a:prstGeom prst="rect">
            <a:avLst/>
          </a:prstGeom>
          <a:noFill/>
        </p:spPr>
        <p:txBody>
          <a:bodyPr wrap="none" rtlCol="0">
            <a:spAutoFit/>
          </a:bodyPr>
          <a:lstStyle/>
          <a:p>
            <a:r>
              <a:rPr lang="zh-CN" altLang="en-US"/>
              <a:t>批处理系统</a:t>
            </a:r>
            <a:r>
              <a:rPr lang="en-US" altLang="zh-CN"/>
              <a:t>-》</a:t>
            </a:r>
            <a:r>
              <a:rPr lang="zh-CN" altLang="en-US"/>
              <a:t>分时操作系统</a:t>
            </a:r>
            <a:r>
              <a:rPr lang="en-US" altLang="zh-CN"/>
              <a:t>-》</a:t>
            </a:r>
            <a:r>
              <a:rPr lang="en" altLang="zh-CN"/>
              <a:t>multics-》unix-》linux-》</a:t>
            </a:r>
            <a:r>
              <a:rPr lang="zh-CN" altLang="en-US"/>
              <a:t>发行各种</a:t>
            </a:r>
            <a:r>
              <a:rPr lang="en" altLang="zh-CN"/>
              <a:t>linux</a:t>
            </a:r>
            <a:r>
              <a:rPr lang="zh-CN" altLang="en-US"/>
              <a:t>版</a:t>
            </a:r>
            <a:endParaRPr kumimoji="1" lang="zh-CN" altLang="en-US"/>
          </a:p>
        </p:txBody>
      </p:sp>
      <p:sp>
        <p:nvSpPr>
          <p:cNvPr id="4" name="文本框 3">
            <a:extLst>
              <a:ext uri="{FF2B5EF4-FFF2-40B4-BE49-F238E27FC236}">
                <a16:creationId xmlns:a16="http://schemas.microsoft.com/office/drawing/2014/main" id="{F3A6D07D-4616-FA4E-8F7A-09B625A12F59}"/>
              </a:ext>
            </a:extLst>
          </p:cNvPr>
          <p:cNvSpPr txBox="1"/>
          <p:nvPr/>
        </p:nvSpPr>
        <p:spPr>
          <a:xfrm>
            <a:off x="261259" y="2239348"/>
            <a:ext cx="7848623" cy="3374065"/>
          </a:xfrm>
          <a:prstGeom prst="rect">
            <a:avLst/>
          </a:prstGeom>
          <a:noFill/>
        </p:spPr>
        <p:txBody>
          <a:bodyPr wrap="none" rtlCol="0">
            <a:spAutoFit/>
          </a:bodyPr>
          <a:lstStyle/>
          <a:p>
            <a:pPr>
              <a:lnSpc>
                <a:spcPct val="150000"/>
              </a:lnSpc>
            </a:pPr>
            <a:r>
              <a:rPr lang="en-US" altLang="zh-CN"/>
              <a:t>1</a:t>
            </a:r>
            <a:r>
              <a:rPr lang="zh-CN" altLang="en-US"/>
              <a:t>、开源、不收费的操作系统，可自由传播</a:t>
            </a:r>
            <a:r>
              <a:rPr lang="en-US" altLang="zh-CN" b="1">
                <a:effectLst/>
              </a:rPr>
              <a:t>(</a:t>
            </a:r>
            <a:r>
              <a:rPr lang="en" altLang="zh-CN"/>
              <a:t>windows </a:t>
            </a:r>
            <a:r>
              <a:rPr lang="zh-CN" altLang="en-US"/>
              <a:t>操作系统收费，不开源</a:t>
            </a:r>
            <a:r>
              <a:rPr lang="en-US" altLang="zh-CN" b="1">
                <a:effectLst/>
              </a:rPr>
              <a:t>)</a:t>
            </a:r>
          </a:p>
          <a:p>
            <a:pPr>
              <a:lnSpc>
                <a:spcPct val="150000"/>
              </a:lnSpc>
            </a:pPr>
            <a:r>
              <a:rPr lang="en-US" altLang="zh-CN"/>
              <a:t>2</a:t>
            </a:r>
            <a:r>
              <a:rPr lang="zh-CN" altLang="en-US"/>
              <a:t>、没有任何的商业化版权制约</a:t>
            </a:r>
            <a:r>
              <a:rPr lang="en-US" altLang="zh-CN" b="1">
                <a:effectLst/>
              </a:rPr>
              <a:t>(</a:t>
            </a:r>
            <a:r>
              <a:rPr lang="zh-CN" altLang="en-US"/>
              <a:t>也会有商业发行版，但我们都不用</a:t>
            </a:r>
            <a:r>
              <a:rPr lang="en-US" altLang="zh-CN" b="1">
                <a:effectLst/>
              </a:rPr>
              <a:t>)</a:t>
            </a:r>
          </a:p>
          <a:p>
            <a:pPr>
              <a:lnSpc>
                <a:spcPct val="150000"/>
              </a:lnSpc>
            </a:pPr>
            <a:r>
              <a:rPr lang="en-US" altLang="zh-CN"/>
              <a:t>3</a:t>
            </a:r>
            <a:r>
              <a:rPr lang="zh-CN" altLang="en-US"/>
              <a:t>、</a:t>
            </a:r>
            <a:r>
              <a:rPr lang="en" altLang="zh-CN"/>
              <a:t>linux</a:t>
            </a:r>
            <a:r>
              <a:rPr lang="zh-CN" altLang="en-US"/>
              <a:t>支持多用户多任务多线程多</a:t>
            </a:r>
            <a:r>
              <a:rPr lang="en" altLang="zh-CN"/>
              <a:t>cpu</a:t>
            </a:r>
            <a:r>
              <a:rPr lang="zh-CN" altLang="en"/>
              <a:t>，</a:t>
            </a:r>
            <a:r>
              <a:rPr lang="zh-CN" altLang="en-US"/>
              <a:t>主要用于企业环境 </a:t>
            </a:r>
            <a:endParaRPr lang="en-US" altLang="zh-CN"/>
          </a:p>
          <a:p>
            <a:pPr>
              <a:lnSpc>
                <a:spcPct val="150000"/>
              </a:lnSpc>
            </a:pPr>
            <a:endParaRPr lang="en-US" altLang="zh-CN"/>
          </a:p>
          <a:p>
            <a:pPr>
              <a:lnSpc>
                <a:spcPct val="150000"/>
              </a:lnSpc>
            </a:pPr>
            <a:r>
              <a:rPr lang="en" altLang="zh-CN"/>
              <a:t>linux</a:t>
            </a:r>
            <a:r>
              <a:rPr lang="zh-CN" altLang="en-US"/>
              <a:t>主要用于： </a:t>
            </a:r>
            <a:endParaRPr lang="en-US" altLang="zh-CN"/>
          </a:p>
          <a:p>
            <a:pPr>
              <a:lnSpc>
                <a:spcPct val="150000"/>
              </a:lnSpc>
            </a:pPr>
            <a:r>
              <a:rPr lang="en-US" altLang="zh-CN"/>
              <a:t>1</a:t>
            </a:r>
            <a:r>
              <a:rPr lang="zh-CN" altLang="en-US"/>
              <a:t>、服务器 </a:t>
            </a:r>
            <a:endParaRPr lang="en-US" altLang="zh-CN"/>
          </a:p>
          <a:p>
            <a:pPr>
              <a:lnSpc>
                <a:spcPct val="150000"/>
              </a:lnSpc>
            </a:pPr>
            <a:r>
              <a:rPr lang="en-US" altLang="zh-CN"/>
              <a:t>2</a:t>
            </a:r>
            <a:r>
              <a:rPr lang="zh-CN" altLang="en-US"/>
              <a:t>、嵌入式开发 </a:t>
            </a:r>
            <a:endParaRPr lang="en-US" altLang="zh-CN"/>
          </a:p>
          <a:p>
            <a:pPr>
              <a:lnSpc>
                <a:spcPct val="150000"/>
              </a:lnSpc>
            </a:pPr>
            <a:r>
              <a:rPr lang="en-US" altLang="zh-CN"/>
              <a:t>3</a:t>
            </a:r>
            <a:r>
              <a:rPr lang="zh-CN" altLang="en-US"/>
              <a:t>、个人</a:t>
            </a:r>
            <a:r>
              <a:rPr lang="en" altLang="zh-CN"/>
              <a:t>pc</a:t>
            </a:r>
            <a:r>
              <a:rPr lang="zh-CN" altLang="en-US"/>
              <a:t>桌面</a:t>
            </a:r>
            <a:endParaRPr kumimoji="1" lang="zh-CN" altLang="en-US"/>
          </a:p>
        </p:txBody>
      </p:sp>
    </p:spTree>
    <p:extLst>
      <p:ext uri="{BB962C8B-B14F-4D97-AF65-F5344CB8AC3E}">
        <p14:creationId xmlns:p14="http://schemas.microsoft.com/office/powerpoint/2010/main" val="1706447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D4C96C2-BC03-E340-8751-CFBF6E471AF4}"/>
              </a:ext>
            </a:extLst>
          </p:cNvPr>
          <p:cNvSpPr txBox="1"/>
          <p:nvPr/>
        </p:nvSpPr>
        <p:spPr>
          <a:xfrm>
            <a:off x="564502" y="863490"/>
            <a:ext cx="3223727" cy="569451"/>
          </a:xfrm>
          <a:prstGeom prst="rect">
            <a:avLst/>
          </a:prstGeom>
          <a:noFill/>
        </p:spPr>
        <p:txBody>
          <a:bodyPr wrap="square">
            <a:spAutoFit/>
          </a:bodyPr>
          <a:lstStyle/>
          <a:p>
            <a:pPr>
              <a:lnSpc>
                <a:spcPct val="200000"/>
              </a:lnSpc>
            </a:pPr>
            <a:r>
              <a:rPr kumimoji="1" lang="zh-CN" altLang="en-US"/>
              <a:t>掌握</a:t>
            </a:r>
            <a:r>
              <a:rPr kumimoji="1" lang="en-US" altLang="zh-CN"/>
              <a:t>linux</a:t>
            </a:r>
            <a:r>
              <a:rPr kumimoji="1" lang="zh-CN" altLang="en-US"/>
              <a:t>启动过程与模式转换</a:t>
            </a:r>
            <a:endParaRPr kumimoji="1" lang="en-US" altLang="zh-CN"/>
          </a:p>
        </p:txBody>
      </p:sp>
      <p:sp>
        <p:nvSpPr>
          <p:cNvPr id="5" name="文本框 4">
            <a:extLst>
              <a:ext uri="{FF2B5EF4-FFF2-40B4-BE49-F238E27FC236}">
                <a16:creationId xmlns:a16="http://schemas.microsoft.com/office/drawing/2014/main" id="{C686D425-A469-2641-93D2-C1C41CDBCDB5}"/>
              </a:ext>
            </a:extLst>
          </p:cNvPr>
          <p:cNvSpPr txBox="1"/>
          <p:nvPr/>
        </p:nvSpPr>
        <p:spPr>
          <a:xfrm>
            <a:off x="564502" y="1751150"/>
            <a:ext cx="11098764" cy="885371"/>
          </a:xfrm>
          <a:prstGeom prst="rect">
            <a:avLst/>
          </a:prstGeom>
          <a:noFill/>
        </p:spPr>
        <p:txBody>
          <a:bodyPr wrap="square">
            <a:spAutoFit/>
          </a:bodyPr>
          <a:lstStyle/>
          <a:p>
            <a:pPr>
              <a:lnSpc>
                <a:spcPct val="150000"/>
              </a:lnSpc>
            </a:pPr>
            <a:r>
              <a:rPr lang="en" altLang="zh-CN" b="0" i="0">
                <a:solidFill>
                  <a:srgbClr val="333333"/>
                </a:solidFill>
                <a:effectLst/>
                <a:latin typeface="PingFang SC" panose="020B0400000000000000" pitchFamily="34" charset="-122"/>
                <a:ea typeface="PingFang SC" panose="020B0400000000000000" pitchFamily="34" charset="-122"/>
              </a:rPr>
              <a:t>POST</a:t>
            </a:r>
            <a:r>
              <a:rPr lang="zh-CN" altLang="en" b="0" i="0">
                <a:solidFill>
                  <a:srgbClr val="333333"/>
                </a:solidFill>
                <a:effectLst/>
                <a:latin typeface="PingFang SC" panose="020B0400000000000000" pitchFamily="34" charset="-122"/>
                <a:ea typeface="PingFang SC" panose="020B0400000000000000" pitchFamily="34" charset="-122"/>
              </a:rPr>
              <a:t>（</a:t>
            </a:r>
            <a:r>
              <a:rPr lang="zh-CN" altLang="en-US" b="0" i="0">
                <a:solidFill>
                  <a:srgbClr val="333333"/>
                </a:solidFill>
                <a:effectLst/>
                <a:latin typeface="PingFang SC" panose="020B0400000000000000" pitchFamily="34" charset="-122"/>
                <a:ea typeface="PingFang SC" panose="020B0400000000000000" pitchFamily="34" charset="-122"/>
              </a:rPr>
              <a:t>加电自检）</a:t>
            </a:r>
            <a:r>
              <a:rPr lang="en-US" altLang="zh-CN" b="0" i="0">
                <a:solidFill>
                  <a:srgbClr val="333333"/>
                </a:solidFill>
                <a:effectLst/>
                <a:latin typeface="PingFang SC" panose="020B0400000000000000" pitchFamily="34" charset="-122"/>
                <a:ea typeface="PingFang SC" panose="020B0400000000000000" pitchFamily="34" charset="-122"/>
              </a:rPr>
              <a:t>–&gt;</a:t>
            </a:r>
            <a:r>
              <a:rPr lang="zh-CN" altLang="en-US" b="0" i="0">
                <a:solidFill>
                  <a:srgbClr val="333333"/>
                </a:solidFill>
                <a:effectLst/>
                <a:latin typeface="PingFang SC" panose="020B0400000000000000" pitchFamily="34" charset="-122"/>
                <a:ea typeface="PingFang SC" panose="020B0400000000000000" pitchFamily="34" charset="-122"/>
              </a:rPr>
              <a:t>加载</a:t>
            </a:r>
            <a:r>
              <a:rPr lang="en" altLang="zh-CN" b="0" i="0">
                <a:solidFill>
                  <a:srgbClr val="333333"/>
                </a:solidFill>
                <a:effectLst/>
                <a:latin typeface="PingFang SC" panose="020B0400000000000000" pitchFamily="34" charset="-122"/>
                <a:ea typeface="PingFang SC" panose="020B0400000000000000" pitchFamily="34" charset="-122"/>
              </a:rPr>
              <a:t>BIOS</a:t>
            </a:r>
            <a:r>
              <a:rPr lang="zh-CN" altLang="en" b="0" i="0">
                <a:solidFill>
                  <a:srgbClr val="333333"/>
                </a:solidFill>
                <a:effectLst/>
                <a:latin typeface="PingFang SC" panose="020B0400000000000000" pitchFamily="34" charset="-122"/>
                <a:ea typeface="PingFang SC" panose="020B0400000000000000" pitchFamily="34" charset="-122"/>
              </a:rPr>
              <a:t>（</a:t>
            </a:r>
            <a:r>
              <a:rPr lang="en" altLang="zh-CN" b="0" i="0">
                <a:solidFill>
                  <a:srgbClr val="333333"/>
                </a:solidFill>
                <a:effectLst/>
                <a:latin typeface="PingFang SC" panose="020B0400000000000000" pitchFamily="34" charset="-122"/>
                <a:ea typeface="PingFang SC" panose="020B0400000000000000" pitchFamily="34" charset="-122"/>
              </a:rPr>
              <a:t>Basic Input/Outpu System)–&gt;</a:t>
            </a:r>
            <a:r>
              <a:rPr lang="zh-CN" altLang="en-US" b="0" i="0">
                <a:solidFill>
                  <a:srgbClr val="333333"/>
                </a:solidFill>
                <a:effectLst/>
                <a:latin typeface="PingFang SC" panose="020B0400000000000000" pitchFamily="34" charset="-122"/>
                <a:ea typeface="PingFang SC" panose="020B0400000000000000" pitchFamily="34" charset="-122"/>
              </a:rPr>
              <a:t>确定启动设备（</a:t>
            </a:r>
            <a:r>
              <a:rPr lang="en" altLang="zh-CN" b="0" i="0">
                <a:solidFill>
                  <a:srgbClr val="333333"/>
                </a:solidFill>
                <a:effectLst/>
                <a:latin typeface="PingFang SC" panose="020B0400000000000000" pitchFamily="34" charset="-122"/>
                <a:ea typeface="PingFang SC" panose="020B0400000000000000" pitchFamily="34" charset="-122"/>
              </a:rPr>
              <a:t>Boot sequence)</a:t>
            </a:r>
            <a:r>
              <a:rPr lang="zh-CN" altLang="en" b="0" i="0">
                <a:solidFill>
                  <a:srgbClr val="333333"/>
                </a:solidFill>
                <a:effectLst/>
                <a:latin typeface="PingFang SC" panose="020B0400000000000000" pitchFamily="34" charset="-122"/>
                <a:ea typeface="PingFang SC" panose="020B0400000000000000" pitchFamily="34" charset="-122"/>
              </a:rPr>
              <a:t>、</a:t>
            </a:r>
            <a:r>
              <a:rPr lang="zh-CN" altLang="en-US" b="0" i="0">
                <a:solidFill>
                  <a:srgbClr val="333333"/>
                </a:solidFill>
                <a:effectLst/>
                <a:latin typeface="PingFang SC" panose="020B0400000000000000" pitchFamily="34" charset="-122"/>
                <a:ea typeface="PingFang SC" panose="020B0400000000000000" pitchFamily="34" charset="-122"/>
              </a:rPr>
              <a:t>加载</a:t>
            </a:r>
            <a:r>
              <a:rPr lang="en" altLang="zh-CN" b="0" i="0">
                <a:solidFill>
                  <a:srgbClr val="333333"/>
                </a:solidFill>
                <a:effectLst/>
                <a:latin typeface="PingFang SC" panose="020B0400000000000000" pitchFamily="34" charset="-122"/>
                <a:ea typeface="PingFang SC" panose="020B0400000000000000" pitchFamily="34" charset="-122"/>
              </a:rPr>
              <a:t>Boot Loader–&gt;</a:t>
            </a:r>
            <a:r>
              <a:rPr lang="zh-CN" altLang="en-US" b="0" i="0">
                <a:solidFill>
                  <a:srgbClr val="333333"/>
                </a:solidFill>
                <a:effectLst/>
                <a:latin typeface="PingFang SC" panose="020B0400000000000000" pitchFamily="34" charset="-122"/>
                <a:ea typeface="PingFang SC" panose="020B0400000000000000" pitchFamily="34" charset="-122"/>
              </a:rPr>
              <a:t>加载内核（</a:t>
            </a:r>
            <a:r>
              <a:rPr lang="en" altLang="zh-CN" b="0" i="0">
                <a:solidFill>
                  <a:srgbClr val="333333"/>
                </a:solidFill>
                <a:effectLst/>
                <a:latin typeface="PingFang SC" panose="020B0400000000000000" pitchFamily="34" charset="-122"/>
                <a:ea typeface="PingFang SC" panose="020B0400000000000000" pitchFamily="34" charset="-122"/>
              </a:rPr>
              <a:t>kernel</a:t>
            </a:r>
            <a:r>
              <a:rPr lang="zh-CN" altLang="en" b="0" i="0">
                <a:solidFill>
                  <a:srgbClr val="333333"/>
                </a:solidFill>
                <a:effectLst/>
                <a:latin typeface="PingFang SC" panose="020B0400000000000000" pitchFamily="34" charset="-122"/>
                <a:ea typeface="PingFang SC" panose="020B0400000000000000" pitchFamily="34" charset="-122"/>
              </a:rPr>
              <a:t>）</a:t>
            </a:r>
            <a:r>
              <a:rPr lang="en-US" altLang="zh-CN" b="0" i="0">
                <a:solidFill>
                  <a:srgbClr val="333333"/>
                </a:solidFill>
                <a:effectLst/>
                <a:latin typeface="PingFang SC" panose="020B0400000000000000" pitchFamily="34" charset="-122"/>
                <a:ea typeface="PingFang SC" panose="020B0400000000000000" pitchFamily="34" charset="-122"/>
              </a:rPr>
              <a:t>–&gt;</a:t>
            </a:r>
            <a:r>
              <a:rPr lang="zh-CN" altLang="en-US" b="0" i="0">
                <a:solidFill>
                  <a:srgbClr val="333333"/>
                </a:solidFill>
                <a:effectLst/>
                <a:latin typeface="PingFang SC" panose="020B0400000000000000" pitchFamily="34" charset="-122"/>
                <a:ea typeface="PingFang SC" panose="020B0400000000000000" pitchFamily="34" charset="-122"/>
              </a:rPr>
              <a:t>打印用户登录提示符</a:t>
            </a:r>
            <a:endParaRPr lang="zh-CN" altLang="en-US"/>
          </a:p>
        </p:txBody>
      </p:sp>
      <p:sp>
        <p:nvSpPr>
          <p:cNvPr id="7" name="文本框 6">
            <a:extLst>
              <a:ext uri="{FF2B5EF4-FFF2-40B4-BE49-F238E27FC236}">
                <a16:creationId xmlns:a16="http://schemas.microsoft.com/office/drawing/2014/main" id="{5AE02A04-FB1B-2E4A-8C83-3E69FFA320AD}"/>
              </a:ext>
            </a:extLst>
          </p:cNvPr>
          <p:cNvSpPr txBox="1"/>
          <p:nvPr/>
        </p:nvSpPr>
        <p:spPr>
          <a:xfrm>
            <a:off x="564502" y="2895685"/>
            <a:ext cx="1917441" cy="369332"/>
          </a:xfrm>
          <a:prstGeom prst="rect">
            <a:avLst/>
          </a:prstGeom>
          <a:noFill/>
        </p:spPr>
        <p:txBody>
          <a:bodyPr wrap="square">
            <a:spAutoFit/>
          </a:bodyPr>
          <a:lstStyle/>
          <a:p>
            <a:r>
              <a:rPr lang="en" altLang="zh-CN" b="1" i="0">
                <a:solidFill>
                  <a:srgbClr val="333333"/>
                </a:solidFill>
                <a:effectLst/>
                <a:latin typeface="pingfang SC" panose="020B0400000000000000" pitchFamily="34" charset="-122"/>
                <a:ea typeface="pingfang SC" panose="020B0400000000000000" pitchFamily="34" charset="-122"/>
              </a:rPr>
              <a:t>POST</a:t>
            </a:r>
            <a:r>
              <a:rPr lang="zh-CN" altLang="en-US" b="1" i="0">
                <a:solidFill>
                  <a:srgbClr val="333333"/>
                </a:solidFill>
                <a:effectLst/>
                <a:latin typeface="pingfang SC" panose="020B0400000000000000" pitchFamily="34" charset="-122"/>
                <a:ea typeface="pingfang SC" panose="020B0400000000000000" pitchFamily="34" charset="-122"/>
              </a:rPr>
              <a:t>开机自检</a:t>
            </a:r>
            <a:endParaRPr lang="zh-CN" altLang="en-US"/>
          </a:p>
        </p:txBody>
      </p:sp>
      <p:sp>
        <p:nvSpPr>
          <p:cNvPr id="9" name="文本框 8">
            <a:extLst>
              <a:ext uri="{FF2B5EF4-FFF2-40B4-BE49-F238E27FC236}">
                <a16:creationId xmlns:a16="http://schemas.microsoft.com/office/drawing/2014/main" id="{9189CE55-4F78-574A-9CE8-98785531E9FF}"/>
              </a:ext>
            </a:extLst>
          </p:cNvPr>
          <p:cNvSpPr txBox="1"/>
          <p:nvPr/>
        </p:nvSpPr>
        <p:spPr>
          <a:xfrm>
            <a:off x="564502" y="3524181"/>
            <a:ext cx="9643188" cy="369332"/>
          </a:xfrm>
          <a:prstGeom prst="rect">
            <a:avLst/>
          </a:prstGeom>
          <a:noFill/>
        </p:spPr>
        <p:txBody>
          <a:bodyPr wrap="square">
            <a:spAutoFit/>
          </a:bodyPr>
          <a:lstStyle/>
          <a:p>
            <a:r>
              <a:rPr lang="zh-CN" altLang="en-US" b="0" i="0">
                <a:solidFill>
                  <a:srgbClr val="333333"/>
                </a:solidFill>
                <a:effectLst/>
                <a:latin typeface="PingFang SC" panose="020B0400000000000000" pitchFamily="34" charset="-122"/>
                <a:ea typeface="PingFang SC" panose="020B0400000000000000" pitchFamily="34" charset="-122"/>
              </a:rPr>
              <a:t>该过程主要对计算机各种硬件设备进行检测，如</a:t>
            </a:r>
            <a:r>
              <a:rPr lang="en" altLang="zh-CN" b="0" i="0">
                <a:solidFill>
                  <a:srgbClr val="333333"/>
                </a:solidFill>
                <a:effectLst/>
                <a:latin typeface="PingFang SC" panose="020B0400000000000000" pitchFamily="34" charset="-122"/>
                <a:ea typeface="PingFang SC" panose="020B0400000000000000" pitchFamily="34" charset="-122"/>
              </a:rPr>
              <a:t>CPU</a:t>
            </a:r>
            <a:r>
              <a:rPr lang="zh-CN" altLang="en" b="0" i="0">
                <a:solidFill>
                  <a:srgbClr val="333333"/>
                </a:solidFill>
                <a:effectLst/>
                <a:latin typeface="PingFang SC" panose="020B0400000000000000" pitchFamily="34" charset="-122"/>
                <a:ea typeface="PingFang SC" panose="020B0400000000000000" pitchFamily="34" charset="-122"/>
              </a:rPr>
              <a:t>、</a:t>
            </a:r>
            <a:r>
              <a:rPr lang="zh-CN" altLang="en-US" b="0" i="0">
                <a:solidFill>
                  <a:srgbClr val="333333"/>
                </a:solidFill>
                <a:effectLst/>
                <a:latin typeface="PingFang SC" panose="020B0400000000000000" pitchFamily="34" charset="-122"/>
                <a:ea typeface="PingFang SC" panose="020B0400000000000000" pitchFamily="34" charset="-122"/>
              </a:rPr>
              <a:t>内存、主板、硬盘、</a:t>
            </a:r>
            <a:r>
              <a:rPr lang="en" altLang="zh-CN" b="0" i="0">
                <a:solidFill>
                  <a:srgbClr val="333333"/>
                </a:solidFill>
                <a:effectLst/>
                <a:latin typeface="PingFang SC" panose="020B0400000000000000" pitchFamily="34" charset="-122"/>
                <a:ea typeface="PingFang SC" panose="020B0400000000000000" pitchFamily="34" charset="-122"/>
              </a:rPr>
              <a:t>CMOS</a:t>
            </a:r>
            <a:r>
              <a:rPr lang="zh-CN" altLang="en-US" b="0" i="0">
                <a:solidFill>
                  <a:srgbClr val="333333"/>
                </a:solidFill>
                <a:effectLst/>
                <a:latin typeface="PingFang SC" panose="020B0400000000000000" pitchFamily="34" charset="-122"/>
                <a:ea typeface="PingFang SC" panose="020B0400000000000000" pitchFamily="34" charset="-122"/>
              </a:rPr>
              <a:t>芯片</a:t>
            </a:r>
            <a:endParaRPr lang="zh-CN" altLang="en-US"/>
          </a:p>
        </p:txBody>
      </p:sp>
      <p:sp>
        <p:nvSpPr>
          <p:cNvPr id="10" name="文本框 9">
            <a:extLst>
              <a:ext uri="{FF2B5EF4-FFF2-40B4-BE49-F238E27FC236}">
                <a16:creationId xmlns:a16="http://schemas.microsoft.com/office/drawing/2014/main" id="{1700F4CC-37F9-CB42-A62C-A18EE5BB56AE}"/>
              </a:ext>
            </a:extLst>
          </p:cNvPr>
          <p:cNvSpPr txBox="1"/>
          <p:nvPr/>
        </p:nvSpPr>
        <p:spPr>
          <a:xfrm>
            <a:off x="564502" y="4152677"/>
            <a:ext cx="2719874" cy="369332"/>
          </a:xfrm>
          <a:prstGeom prst="rect">
            <a:avLst/>
          </a:prstGeom>
          <a:noFill/>
        </p:spPr>
        <p:txBody>
          <a:bodyPr wrap="square">
            <a:spAutoFit/>
          </a:bodyPr>
          <a:lstStyle/>
          <a:p>
            <a:r>
              <a:rPr lang="zh-CN" altLang="en-US" b="1" i="0">
                <a:solidFill>
                  <a:srgbClr val="333333"/>
                </a:solidFill>
                <a:effectLst/>
                <a:latin typeface="pingfang SC" panose="020B0400000000000000" pitchFamily="34" charset="-122"/>
                <a:ea typeface="pingfang SC" panose="020B0400000000000000" pitchFamily="34" charset="-122"/>
              </a:rPr>
              <a:t>加载主引导目录（</a:t>
            </a:r>
            <a:r>
              <a:rPr lang="en-US" altLang="zh-CN" b="1" i="0">
                <a:solidFill>
                  <a:srgbClr val="333333"/>
                </a:solidFill>
                <a:effectLst/>
                <a:latin typeface="pingfang SC" panose="020B0400000000000000" pitchFamily="34" charset="-122"/>
                <a:ea typeface="pingfang SC" panose="020B0400000000000000" pitchFamily="34" charset="-122"/>
              </a:rPr>
              <a:t>MBR</a:t>
            </a:r>
            <a:r>
              <a:rPr lang="zh-CN" altLang="en-US" b="1" i="0">
                <a:solidFill>
                  <a:srgbClr val="333333"/>
                </a:solidFill>
                <a:effectLst/>
                <a:latin typeface="pingfang SC" panose="020B0400000000000000" pitchFamily="34" charset="-122"/>
                <a:ea typeface="pingfang SC" panose="020B0400000000000000" pitchFamily="34" charset="-122"/>
              </a:rPr>
              <a:t>）</a:t>
            </a:r>
            <a:endParaRPr lang="zh-CN" altLang="en-US"/>
          </a:p>
        </p:txBody>
      </p:sp>
      <p:sp>
        <p:nvSpPr>
          <p:cNvPr id="11" name="文本框 10">
            <a:extLst>
              <a:ext uri="{FF2B5EF4-FFF2-40B4-BE49-F238E27FC236}">
                <a16:creationId xmlns:a16="http://schemas.microsoft.com/office/drawing/2014/main" id="{8DAFF4F4-AC57-9F4A-A12D-177E0C96D0AC}"/>
              </a:ext>
            </a:extLst>
          </p:cNvPr>
          <p:cNvSpPr txBox="1"/>
          <p:nvPr/>
        </p:nvSpPr>
        <p:spPr>
          <a:xfrm>
            <a:off x="564502" y="4781173"/>
            <a:ext cx="11098764" cy="369332"/>
          </a:xfrm>
          <a:prstGeom prst="rect">
            <a:avLst/>
          </a:prstGeom>
          <a:noFill/>
        </p:spPr>
        <p:txBody>
          <a:bodyPr wrap="square">
            <a:spAutoFit/>
          </a:bodyPr>
          <a:lstStyle/>
          <a:p>
            <a:r>
              <a:rPr lang="en-US" altLang="zh-CN" b="0" i="0">
                <a:solidFill>
                  <a:srgbClr val="333333"/>
                </a:solidFill>
                <a:effectLst/>
                <a:latin typeface="PingFang SC" panose="020B0400000000000000" pitchFamily="34" charset="-122"/>
                <a:ea typeface="PingFang SC" panose="020B0400000000000000" pitchFamily="34" charset="-122"/>
              </a:rPr>
              <a:t>CPU</a:t>
            </a:r>
            <a:r>
              <a:rPr lang="zh-CN" altLang="en-US" b="0" i="0">
                <a:solidFill>
                  <a:srgbClr val="333333"/>
                </a:solidFill>
                <a:effectLst/>
                <a:latin typeface="PingFang SC" panose="020B0400000000000000" pitchFamily="34" charset="-122"/>
                <a:ea typeface="PingFang SC" panose="020B0400000000000000" pitchFamily="34" charset="-122"/>
              </a:rPr>
              <a:t>读取</a:t>
            </a:r>
            <a:r>
              <a:rPr lang="zh-CN" altLang="en-US"/>
              <a:t>位于</a:t>
            </a:r>
            <a:r>
              <a:rPr lang="en" altLang="zh-CN"/>
              <a:t>CMOS</a:t>
            </a:r>
            <a:r>
              <a:rPr lang="zh-CN" altLang="en-US"/>
              <a:t>中的</a:t>
            </a:r>
            <a:r>
              <a:rPr lang="en" altLang="zh-CN"/>
              <a:t>BIOS</a:t>
            </a:r>
            <a:r>
              <a:rPr lang="zh-CN" altLang="en-US"/>
              <a:t>程序，读取</a:t>
            </a:r>
            <a:r>
              <a:rPr lang="en-US" altLang="zh-CN"/>
              <a:t>MBR</a:t>
            </a:r>
            <a:r>
              <a:rPr lang="zh-CN" altLang="en-US"/>
              <a:t>用于引导</a:t>
            </a:r>
            <a:r>
              <a:rPr lang="en-US" altLang="zh-CN"/>
              <a:t>Boot</a:t>
            </a:r>
            <a:r>
              <a:rPr lang="zh-CN" altLang="en-US"/>
              <a:t> </a:t>
            </a:r>
            <a:r>
              <a:rPr lang="en-US" altLang="zh-CN"/>
              <a:t>loader</a:t>
            </a:r>
            <a:r>
              <a:rPr lang="zh-CN" altLang="en-US"/>
              <a:t>，突破</a:t>
            </a:r>
            <a:r>
              <a:rPr lang="en-US" altLang="zh-CN"/>
              <a:t>512</a:t>
            </a:r>
            <a:r>
              <a:rPr lang="zh-CN" altLang="en-US"/>
              <a:t>字节，加载</a:t>
            </a:r>
            <a:r>
              <a:rPr lang="en-US" altLang="zh-CN"/>
              <a:t>Boot</a:t>
            </a:r>
            <a:r>
              <a:rPr lang="zh-CN" altLang="en-US"/>
              <a:t> </a:t>
            </a:r>
            <a:r>
              <a:rPr lang="en-US" altLang="zh-CN"/>
              <a:t>loader</a:t>
            </a:r>
            <a:r>
              <a:rPr lang="zh-CN" altLang="en-US"/>
              <a:t>程序分区 </a:t>
            </a:r>
          </a:p>
        </p:txBody>
      </p:sp>
      <p:sp>
        <p:nvSpPr>
          <p:cNvPr id="2" name="文本框 1">
            <a:extLst>
              <a:ext uri="{FF2B5EF4-FFF2-40B4-BE49-F238E27FC236}">
                <a16:creationId xmlns:a16="http://schemas.microsoft.com/office/drawing/2014/main" id="{1462E3D4-C715-504A-B1EE-20E2DF32504C}"/>
              </a:ext>
            </a:extLst>
          </p:cNvPr>
          <p:cNvSpPr txBox="1"/>
          <p:nvPr/>
        </p:nvSpPr>
        <p:spPr>
          <a:xfrm>
            <a:off x="564502" y="6297329"/>
            <a:ext cx="5432898" cy="369332"/>
          </a:xfrm>
          <a:prstGeom prst="rect">
            <a:avLst/>
          </a:prstGeom>
          <a:noFill/>
        </p:spPr>
        <p:txBody>
          <a:bodyPr wrap="none" rtlCol="0">
            <a:spAutoFit/>
          </a:bodyPr>
          <a:lstStyle/>
          <a:p>
            <a:r>
              <a:rPr kumimoji="1" lang="en" altLang="zh-CN">
                <a:hlinkClick r:id="rId2"/>
              </a:rPr>
              <a:t>https://cloud.tencent.com/developer/article/1114481</a:t>
            </a:r>
            <a:endParaRPr kumimoji="1" lang="zh-CN" altLang="en-US"/>
          </a:p>
        </p:txBody>
      </p:sp>
    </p:spTree>
    <p:extLst>
      <p:ext uri="{BB962C8B-B14F-4D97-AF65-F5344CB8AC3E}">
        <p14:creationId xmlns:p14="http://schemas.microsoft.com/office/powerpoint/2010/main" val="3336060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D4C96C2-BC03-E340-8751-CFBF6E471AF4}"/>
              </a:ext>
            </a:extLst>
          </p:cNvPr>
          <p:cNvSpPr txBox="1"/>
          <p:nvPr/>
        </p:nvSpPr>
        <p:spPr>
          <a:xfrm>
            <a:off x="564502" y="592352"/>
            <a:ext cx="3223727" cy="569451"/>
          </a:xfrm>
          <a:prstGeom prst="rect">
            <a:avLst/>
          </a:prstGeom>
          <a:noFill/>
        </p:spPr>
        <p:txBody>
          <a:bodyPr wrap="square">
            <a:spAutoFit/>
          </a:bodyPr>
          <a:lstStyle/>
          <a:p>
            <a:pPr>
              <a:lnSpc>
                <a:spcPct val="200000"/>
              </a:lnSpc>
            </a:pPr>
            <a:r>
              <a:rPr kumimoji="1" lang="zh-CN" altLang="en-US"/>
              <a:t>掌握</a:t>
            </a:r>
            <a:r>
              <a:rPr kumimoji="1" lang="en-US" altLang="zh-CN"/>
              <a:t>linux</a:t>
            </a:r>
            <a:r>
              <a:rPr kumimoji="1" lang="zh-CN" altLang="en-US"/>
              <a:t>启动过程与模式转换</a:t>
            </a:r>
            <a:endParaRPr kumimoji="1" lang="en-US" altLang="zh-CN"/>
          </a:p>
        </p:txBody>
      </p:sp>
      <p:sp>
        <p:nvSpPr>
          <p:cNvPr id="7" name="文本框 6">
            <a:extLst>
              <a:ext uri="{FF2B5EF4-FFF2-40B4-BE49-F238E27FC236}">
                <a16:creationId xmlns:a16="http://schemas.microsoft.com/office/drawing/2014/main" id="{5AE02A04-FB1B-2E4A-8C83-3E69FFA320AD}"/>
              </a:ext>
            </a:extLst>
          </p:cNvPr>
          <p:cNvSpPr txBox="1"/>
          <p:nvPr/>
        </p:nvSpPr>
        <p:spPr>
          <a:xfrm>
            <a:off x="564502" y="1543512"/>
            <a:ext cx="1917441" cy="369332"/>
          </a:xfrm>
          <a:prstGeom prst="rect">
            <a:avLst/>
          </a:prstGeom>
          <a:noFill/>
        </p:spPr>
        <p:txBody>
          <a:bodyPr wrap="square">
            <a:spAutoFit/>
          </a:bodyPr>
          <a:lstStyle/>
          <a:p>
            <a:r>
              <a:rPr lang="en-US" altLang="zh-CN" b="1" i="0">
                <a:solidFill>
                  <a:srgbClr val="333333"/>
                </a:solidFill>
                <a:effectLst/>
                <a:latin typeface="pingfang SC" panose="020B0400000000000000" pitchFamily="34" charset="-122"/>
                <a:ea typeface="pingfang SC" panose="020B0400000000000000" pitchFamily="34" charset="-122"/>
              </a:rPr>
              <a:t>BootLoader</a:t>
            </a:r>
            <a:endParaRPr lang="zh-CN" altLang="en-US"/>
          </a:p>
        </p:txBody>
      </p:sp>
      <p:sp>
        <p:nvSpPr>
          <p:cNvPr id="9" name="文本框 8">
            <a:extLst>
              <a:ext uri="{FF2B5EF4-FFF2-40B4-BE49-F238E27FC236}">
                <a16:creationId xmlns:a16="http://schemas.microsoft.com/office/drawing/2014/main" id="{9189CE55-4F78-574A-9CE8-98785531E9FF}"/>
              </a:ext>
            </a:extLst>
          </p:cNvPr>
          <p:cNvSpPr txBox="1"/>
          <p:nvPr/>
        </p:nvSpPr>
        <p:spPr>
          <a:xfrm>
            <a:off x="564502" y="2172008"/>
            <a:ext cx="9643188" cy="369332"/>
          </a:xfrm>
          <a:prstGeom prst="rect">
            <a:avLst/>
          </a:prstGeom>
          <a:noFill/>
        </p:spPr>
        <p:txBody>
          <a:bodyPr wrap="square">
            <a:spAutoFit/>
          </a:bodyPr>
          <a:lstStyle/>
          <a:p>
            <a:r>
              <a:rPr lang="zh-CN" altLang="en-US" b="0" i="0">
                <a:solidFill>
                  <a:srgbClr val="333333"/>
                </a:solidFill>
                <a:effectLst/>
                <a:latin typeface="PingFang SC" panose="020B0400000000000000" pitchFamily="34" charset="-122"/>
                <a:ea typeface="PingFang SC" panose="020B0400000000000000" pitchFamily="34" charset="-122"/>
              </a:rPr>
              <a:t>主流的是</a:t>
            </a:r>
            <a:r>
              <a:rPr lang="en-US" altLang="zh-CN" b="0" i="0">
                <a:solidFill>
                  <a:srgbClr val="333333"/>
                </a:solidFill>
                <a:effectLst/>
                <a:latin typeface="PingFang SC" panose="020B0400000000000000" pitchFamily="34" charset="-122"/>
                <a:ea typeface="PingFang SC" panose="020B0400000000000000" pitchFamily="34" charset="-122"/>
              </a:rPr>
              <a:t>GRUB</a:t>
            </a:r>
            <a:r>
              <a:rPr lang="zh-CN" altLang="en-US" b="0" i="0">
                <a:solidFill>
                  <a:srgbClr val="333333"/>
                </a:solidFill>
                <a:effectLst/>
                <a:latin typeface="PingFang SC" panose="020B0400000000000000" pitchFamily="34" charset="-122"/>
                <a:ea typeface="PingFang SC" panose="020B0400000000000000" pitchFamily="34" charset="-122"/>
              </a:rPr>
              <a:t> </a:t>
            </a:r>
            <a:r>
              <a:rPr lang="en-US" altLang="zh-CN" b="0" i="0">
                <a:solidFill>
                  <a:srgbClr val="333333"/>
                </a:solidFill>
                <a:effectLst/>
                <a:latin typeface="PingFang SC" panose="020B0400000000000000" pitchFamily="34" charset="-122"/>
                <a:ea typeface="PingFang SC" panose="020B0400000000000000" pitchFamily="34" charset="-122"/>
              </a:rPr>
              <a:t>GRUB</a:t>
            </a:r>
            <a:r>
              <a:rPr lang="zh-CN" altLang="en-US" b="0" i="0">
                <a:solidFill>
                  <a:srgbClr val="333333"/>
                </a:solidFill>
                <a:effectLst/>
                <a:latin typeface="PingFang SC" panose="020B0400000000000000" pitchFamily="34" charset="-122"/>
                <a:ea typeface="PingFang SC" panose="020B0400000000000000" pitchFamily="34" charset="-122"/>
              </a:rPr>
              <a:t>会把内核加载到内存去执行</a:t>
            </a:r>
            <a:endParaRPr lang="zh-CN" altLang="en-US"/>
          </a:p>
        </p:txBody>
      </p:sp>
      <p:sp>
        <p:nvSpPr>
          <p:cNvPr id="10" name="文本框 9">
            <a:extLst>
              <a:ext uri="{FF2B5EF4-FFF2-40B4-BE49-F238E27FC236}">
                <a16:creationId xmlns:a16="http://schemas.microsoft.com/office/drawing/2014/main" id="{1700F4CC-37F9-CB42-A62C-A18EE5BB56AE}"/>
              </a:ext>
            </a:extLst>
          </p:cNvPr>
          <p:cNvSpPr txBox="1"/>
          <p:nvPr/>
        </p:nvSpPr>
        <p:spPr>
          <a:xfrm>
            <a:off x="564502" y="2800504"/>
            <a:ext cx="2719874" cy="369332"/>
          </a:xfrm>
          <a:prstGeom prst="rect">
            <a:avLst/>
          </a:prstGeom>
          <a:noFill/>
        </p:spPr>
        <p:txBody>
          <a:bodyPr wrap="square">
            <a:spAutoFit/>
          </a:bodyPr>
          <a:lstStyle/>
          <a:p>
            <a:r>
              <a:rPr lang="en" altLang="zh-CN" b="1"/>
              <a:t>init</a:t>
            </a:r>
            <a:endParaRPr lang="zh-CN" altLang="en-US" b="1"/>
          </a:p>
        </p:txBody>
      </p:sp>
      <p:sp>
        <p:nvSpPr>
          <p:cNvPr id="11" name="文本框 10">
            <a:extLst>
              <a:ext uri="{FF2B5EF4-FFF2-40B4-BE49-F238E27FC236}">
                <a16:creationId xmlns:a16="http://schemas.microsoft.com/office/drawing/2014/main" id="{8DAFF4F4-AC57-9F4A-A12D-177E0C96D0AC}"/>
              </a:ext>
            </a:extLst>
          </p:cNvPr>
          <p:cNvSpPr txBox="1"/>
          <p:nvPr/>
        </p:nvSpPr>
        <p:spPr>
          <a:xfrm>
            <a:off x="564502" y="3429000"/>
            <a:ext cx="11098764" cy="369332"/>
          </a:xfrm>
          <a:prstGeom prst="rect">
            <a:avLst/>
          </a:prstGeom>
          <a:noFill/>
        </p:spPr>
        <p:txBody>
          <a:bodyPr wrap="square">
            <a:spAutoFit/>
          </a:bodyPr>
          <a:lstStyle/>
          <a:p>
            <a:r>
              <a:rPr lang="zh-CN" altLang="en-US" b="0" i="0">
                <a:solidFill>
                  <a:srgbClr val="333333"/>
                </a:solidFill>
                <a:effectLst/>
                <a:latin typeface="PingFang SC" panose="020B0400000000000000" pitchFamily="34" charset="-122"/>
                <a:ea typeface="PingFang SC" panose="020B0400000000000000" pitchFamily="34" charset="-122"/>
              </a:rPr>
              <a:t>工作相当多 </a:t>
            </a:r>
            <a:r>
              <a:rPr lang="en-US" altLang="zh-CN" b="0" i="0">
                <a:solidFill>
                  <a:srgbClr val="333333"/>
                </a:solidFill>
                <a:effectLst/>
                <a:latin typeface="PingFang SC" panose="020B0400000000000000" pitchFamily="34" charset="-122"/>
                <a:ea typeface="PingFang SC" panose="020B0400000000000000" pitchFamily="34" charset="-122"/>
              </a:rPr>
              <a:t>/etc/rc.d/rc.sysinit</a:t>
            </a:r>
            <a:r>
              <a:rPr lang="zh-CN" altLang="en-US" b="0" i="0">
                <a:solidFill>
                  <a:srgbClr val="333333"/>
                </a:solidFill>
                <a:effectLst/>
                <a:latin typeface="PingFang SC" panose="020B0400000000000000" pitchFamily="34" charset="-122"/>
                <a:ea typeface="PingFang SC" panose="020B0400000000000000" pitchFamily="34" charset="-122"/>
              </a:rPr>
              <a:t>中很多设置：包括网络、外设、文件系统、硬件初始化、存储器同步等等</a:t>
            </a:r>
            <a:endParaRPr lang="zh-CN" altLang="en-US"/>
          </a:p>
        </p:txBody>
      </p:sp>
      <p:sp>
        <p:nvSpPr>
          <p:cNvPr id="12" name="文本框 11">
            <a:extLst>
              <a:ext uri="{FF2B5EF4-FFF2-40B4-BE49-F238E27FC236}">
                <a16:creationId xmlns:a16="http://schemas.microsoft.com/office/drawing/2014/main" id="{2A9009DB-A665-D94A-B417-4F0701F8170F}"/>
              </a:ext>
            </a:extLst>
          </p:cNvPr>
          <p:cNvSpPr txBox="1"/>
          <p:nvPr/>
        </p:nvSpPr>
        <p:spPr>
          <a:xfrm>
            <a:off x="564502" y="4258104"/>
            <a:ext cx="6092890" cy="369332"/>
          </a:xfrm>
          <a:prstGeom prst="rect">
            <a:avLst/>
          </a:prstGeom>
          <a:noFill/>
        </p:spPr>
        <p:txBody>
          <a:bodyPr wrap="square">
            <a:spAutoFit/>
          </a:bodyPr>
          <a:lstStyle/>
          <a:p>
            <a:r>
              <a:rPr lang="zh-CN" altLang="en-US" b="0" i="0">
                <a:solidFill>
                  <a:srgbClr val="333333"/>
                </a:solidFill>
                <a:effectLst/>
                <a:latin typeface="PingFang SC" panose="020B0400000000000000" pitchFamily="34" charset="-122"/>
                <a:ea typeface="PingFang SC" panose="020B0400000000000000" pitchFamily="34" charset="-122"/>
              </a:rPr>
              <a:t>打印用户登录提示符</a:t>
            </a:r>
            <a:endParaRPr lang="zh-CN" altLang="en-US"/>
          </a:p>
        </p:txBody>
      </p:sp>
      <p:sp>
        <p:nvSpPr>
          <p:cNvPr id="13" name="文本框 12">
            <a:extLst>
              <a:ext uri="{FF2B5EF4-FFF2-40B4-BE49-F238E27FC236}">
                <a16:creationId xmlns:a16="http://schemas.microsoft.com/office/drawing/2014/main" id="{B5145FF9-10BE-834C-A828-FDCD96541E16}"/>
              </a:ext>
            </a:extLst>
          </p:cNvPr>
          <p:cNvSpPr txBox="1"/>
          <p:nvPr/>
        </p:nvSpPr>
        <p:spPr>
          <a:xfrm>
            <a:off x="564502" y="5129822"/>
            <a:ext cx="11098764" cy="369332"/>
          </a:xfrm>
          <a:prstGeom prst="rect">
            <a:avLst/>
          </a:prstGeom>
          <a:noFill/>
        </p:spPr>
        <p:txBody>
          <a:bodyPr wrap="square">
            <a:spAutoFit/>
          </a:bodyPr>
          <a:lstStyle/>
          <a:p>
            <a:r>
              <a:rPr lang="zh-CN" altLang="en-US" b="0" i="0">
                <a:solidFill>
                  <a:srgbClr val="333333"/>
                </a:solidFill>
                <a:effectLst/>
                <a:latin typeface="PingFang SC" panose="020B0400000000000000" pitchFamily="34" charset="-122"/>
                <a:ea typeface="PingFang SC" panose="020B0400000000000000" pitchFamily="34" charset="-122"/>
              </a:rPr>
              <a:t>业务逻辑代码的执行 主要是底层汇编代码到业务逻辑代码的转移。登录后，整个系统启动流程运行完毕。</a:t>
            </a:r>
            <a:endParaRPr lang="zh-CN" altLang="en-US"/>
          </a:p>
        </p:txBody>
      </p:sp>
      <p:sp>
        <p:nvSpPr>
          <p:cNvPr id="14" name="文本框 13">
            <a:extLst>
              <a:ext uri="{FF2B5EF4-FFF2-40B4-BE49-F238E27FC236}">
                <a16:creationId xmlns:a16="http://schemas.microsoft.com/office/drawing/2014/main" id="{9C56B639-5FF7-504C-AFA3-10AAA008FB39}"/>
              </a:ext>
            </a:extLst>
          </p:cNvPr>
          <p:cNvSpPr txBox="1"/>
          <p:nvPr/>
        </p:nvSpPr>
        <p:spPr>
          <a:xfrm>
            <a:off x="564502" y="5958926"/>
            <a:ext cx="1564852" cy="369332"/>
          </a:xfrm>
          <a:prstGeom prst="rect">
            <a:avLst/>
          </a:prstGeom>
          <a:noFill/>
        </p:spPr>
        <p:txBody>
          <a:bodyPr wrap="none" rtlCol="0">
            <a:spAutoFit/>
          </a:bodyPr>
          <a:lstStyle/>
          <a:p>
            <a:r>
              <a:rPr kumimoji="1" lang="en" altLang="zh-CN">
                <a:hlinkClick r:id="rId2"/>
              </a:rPr>
              <a:t>linux</a:t>
            </a:r>
            <a:r>
              <a:rPr kumimoji="1" lang="zh-CN" altLang="en-US">
                <a:hlinkClick r:id="rId2"/>
              </a:rPr>
              <a:t>启动过程</a:t>
            </a:r>
            <a:endParaRPr kumimoji="1" lang="zh-CN" altLang="en-US"/>
          </a:p>
        </p:txBody>
      </p:sp>
    </p:spTree>
    <p:extLst>
      <p:ext uri="{BB962C8B-B14F-4D97-AF65-F5344CB8AC3E}">
        <p14:creationId xmlns:p14="http://schemas.microsoft.com/office/powerpoint/2010/main" val="20726952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4488</TotalTime>
  <Words>4898</Words>
  <Application>Microsoft Macintosh PowerPoint</Application>
  <PresentationFormat>宽屏</PresentationFormat>
  <Paragraphs>354</Paragraphs>
  <Slides>32</Slides>
  <Notes>3</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-apple-system</vt:lpstr>
      <vt:lpstr>等线</vt:lpstr>
      <vt:lpstr>等线 Light</vt:lpstr>
      <vt:lpstr>Microsoft YaHei</vt:lpstr>
      <vt:lpstr>PingFang SC</vt:lpstr>
      <vt:lpstr>PingFang SC</vt:lpstr>
      <vt:lpstr>Arial</vt:lpstr>
      <vt:lpstr>Helvetica</vt:lpstr>
      <vt:lpstr>Helvetica Neue</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12</cp:revision>
  <dcterms:created xsi:type="dcterms:W3CDTF">2021-10-29T01:19:31Z</dcterms:created>
  <dcterms:modified xsi:type="dcterms:W3CDTF">2022-04-01T04:10:51Z</dcterms:modified>
</cp:coreProperties>
</file>